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416" r:id="rId2"/>
    <p:sldId id="380" r:id="rId3"/>
    <p:sldId id="382" r:id="rId4"/>
    <p:sldId id="275" r:id="rId5"/>
    <p:sldId id="418" r:id="rId6"/>
    <p:sldId id="319" r:id="rId7"/>
    <p:sldId id="320" r:id="rId8"/>
    <p:sldId id="405" r:id="rId9"/>
    <p:sldId id="293" r:id="rId10"/>
    <p:sldId id="360" r:id="rId11"/>
    <p:sldId id="395" r:id="rId12"/>
    <p:sldId id="406" r:id="rId13"/>
    <p:sldId id="408" r:id="rId14"/>
    <p:sldId id="407" r:id="rId15"/>
    <p:sldId id="393" r:id="rId16"/>
    <p:sldId id="384" r:id="rId17"/>
    <p:sldId id="387" r:id="rId18"/>
    <p:sldId id="420" r:id="rId19"/>
    <p:sldId id="375" r:id="rId20"/>
    <p:sldId id="361" r:id="rId21"/>
    <p:sldId id="368" r:id="rId22"/>
    <p:sldId id="404" r:id="rId23"/>
    <p:sldId id="411" r:id="rId24"/>
    <p:sldId id="369" r:id="rId25"/>
    <p:sldId id="415" r:id="rId26"/>
    <p:sldId id="378" r:id="rId27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9466" autoAdjust="0"/>
  </p:normalViewPr>
  <p:slideViewPr>
    <p:cSldViewPr snapToGrid="0">
      <p:cViewPr>
        <p:scale>
          <a:sx n="122" d="100"/>
          <a:sy n="122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d4\Documents\Cloud%20Mail.Ru\&#1074;&#1077;&#1090;&#1088;&#1103;&#1085;&#1082;&#1072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'ОКРУГ '!$A$25</c:f>
              <c:strCache>
                <c:ptCount val="1"/>
                <c:pt idx="0">
                  <c:v>заболеваемость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6.7114093959731542E-3"/>
                  <c:y val="-5.33961457331434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49D-4256-9EC7-6987AAD5018A}"/>
                </c:ext>
              </c:extLst>
            </c:dLbl>
            <c:dLbl>
              <c:idx val="1"/>
              <c:layout>
                <c:manualLayout>
                  <c:x val="-2.0506847368622806E-17"/>
                  <c:y val="9.4228492470252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9D-4256-9EC7-6987AAD5018A}"/>
                </c:ext>
              </c:extLst>
            </c:dLbl>
            <c:dLbl>
              <c:idx val="2"/>
              <c:layout>
                <c:manualLayout>
                  <c:x val="2.2371364653243847E-3"/>
                  <c:y val="-4.7114246235126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49D-4256-9EC7-6987AAD5018A}"/>
                </c:ext>
              </c:extLst>
            </c:dLbl>
            <c:dLbl>
              <c:idx val="3"/>
              <c:layout>
                <c:manualLayout>
                  <c:x val="-4.1013694737245612E-17"/>
                  <c:y val="-5.33961457331434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9D-4256-9EC7-6987AAD501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name>Тенденция</c:name>
            <c:spPr>
              <a:ln w="19050" cap="rnd">
                <a:solidFill>
                  <a:srgbClr val="00B050"/>
                </a:solidFill>
                <a:prstDash val="solid"/>
              </a:ln>
              <a:effectLst/>
            </c:spPr>
            <c:trendlineType val="linear"/>
            <c:forward val="1"/>
            <c:dispRSqr val="0"/>
            <c:dispEq val="1"/>
            <c:trendlineLbl>
              <c:layout>
                <c:manualLayout>
                  <c:x val="3.7859395092391973E-2"/>
                  <c:y val="-7.6229366495167511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trendlineLbl>
          </c:trendline>
          <c:cat>
            <c:numRef>
              <c:f>'ОКРУГ '!$B$24:$K$24</c:f>
              <c:numCache>
                <c:formatCode>General</c:formatCod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</c:numCache>
            </c:numRef>
          </c:cat>
          <c:val>
            <c:numRef>
              <c:f>'ОКРУГ '!$B$25:$K$25</c:f>
              <c:numCache>
                <c:formatCode>0.0</c:formatCode>
                <c:ptCount val="10"/>
                <c:pt idx="0">
                  <c:v>998.9</c:v>
                </c:pt>
                <c:pt idx="1">
                  <c:v>905.6</c:v>
                </c:pt>
                <c:pt idx="2">
                  <c:v>987.2</c:v>
                </c:pt>
                <c:pt idx="3">
                  <c:v>995.6</c:v>
                </c:pt>
                <c:pt idx="4">
                  <c:v>872.5</c:v>
                </c:pt>
                <c:pt idx="5">
                  <c:v>1427.3</c:v>
                </c:pt>
                <c:pt idx="6">
                  <c:v>1219.9000000000001</c:v>
                </c:pt>
                <c:pt idx="7">
                  <c:v>813.6</c:v>
                </c:pt>
                <c:pt idx="8">
                  <c:v>1096.9000000000001</c:v>
                </c:pt>
                <c:pt idx="9">
                  <c:v>1080.2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49D-4256-9EC7-6987AAD501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299392"/>
        <c:axId val="64300928"/>
      </c:barChart>
      <c:lineChart>
        <c:grouping val="standard"/>
        <c:varyColors val="0"/>
        <c:ser>
          <c:idx val="1"/>
          <c:order val="1"/>
          <c:tx>
            <c:strRef>
              <c:f>'ОКРУГ '!$A$26</c:f>
              <c:strCache>
                <c:ptCount val="1"/>
                <c:pt idx="0">
                  <c:v>СМУ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'ОКРУГ '!$B$26:$K$26</c:f>
              <c:numCache>
                <c:formatCode>0.0</c:formatCode>
                <c:ptCount val="10"/>
                <c:pt idx="0">
                  <c:v>1039.77</c:v>
                </c:pt>
                <c:pt idx="1">
                  <c:v>1039.77</c:v>
                </c:pt>
                <c:pt idx="2">
                  <c:v>1039.77</c:v>
                </c:pt>
                <c:pt idx="3">
                  <c:v>1039.77</c:v>
                </c:pt>
                <c:pt idx="4">
                  <c:v>1039.77</c:v>
                </c:pt>
                <c:pt idx="5">
                  <c:v>1039.77</c:v>
                </c:pt>
                <c:pt idx="6">
                  <c:v>1039.77</c:v>
                </c:pt>
                <c:pt idx="7">
                  <c:v>1039.77</c:v>
                </c:pt>
                <c:pt idx="8">
                  <c:v>1039.77</c:v>
                </c:pt>
                <c:pt idx="9">
                  <c:v>1039.77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49D-4256-9EC7-6987AAD501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299392"/>
        <c:axId val="64300928"/>
      </c:lineChart>
      <c:catAx>
        <c:axId val="6429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4300928"/>
        <c:crosses val="autoZero"/>
        <c:auto val="1"/>
        <c:lblAlgn val="ctr"/>
        <c:lblOffset val="100"/>
        <c:noMultiLvlLbl val="0"/>
      </c:catAx>
      <c:valAx>
        <c:axId val="6430092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64299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153908264288403"/>
          <c:y val="2.9527538314176247E-2"/>
          <c:w val="0.47164279450587776"/>
          <c:h val="0.91613328025998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проценты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5D02-4D73-B18B-099FCD3148D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5D02-4D73-B18B-099FCD3148D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5D02-4D73-B18B-099FCD3148D7}"/>
              </c:ext>
            </c:extLst>
          </c:dPt>
          <c:dLbls>
            <c:spPr>
              <a:noFill/>
              <a:ln w="14141">
                <a:noFill/>
              </a:ln>
            </c:spPr>
            <c:txPr>
              <a:bodyPr/>
              <a:lstStyle/>
              <a:p>
                <a:pPr>
                  <a:defRPr sz="1113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невролог</c:v>
                </c:pt>
                <c:pt idx="1">
                  <c:v>иммунолог</c:v>
                </c:pt>
                <c:pt idx="2">
                  <c:v>хирург</c:v>
                </c:pt>
                <c:pt idx="3">
                  <c:v>онколог</c:v>
                </c:pt>
                <c:pt idx="4">
                  <c:v>аллерголог</c:v>
                </c:pt>
                <c:pt idx="5">
                  <c:v>кардиолог</c:v>
                </c:pt>
                <c:pt idx="6">
                  <c:v>эндокринолог</c:v>
                </c:pt>
                <c:pt idx="7">
                  <c:v>другие специальности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0.72368421052631582</c:v>
                </c:pt>
                <c:pt idx="1">
                  <c:v>0.49013157894736842</c:v>
                </c:pt>
                <c:pt idx="2">
                  <c:v>0.16447368421052633</c:v>
                </c:pt>
                <c:pt idx="3">
                  <c:v>3.2894736842105261E-2</c:v>
                </c:pt>
                <c:pt idx="4">
                  <c:v>2.9605263157894735E-2</c:v>
                </c:pt>
                <c:pt idx="5">
                  <c:v>2.3026315789473683E-2</c:v>
                </c:pt>
                <c:pt idx="6">
                  <c:v>1.9736842105263157E-2</c:v>
                </c:pt>
                <c:pt idx="7">
                  <c:v>0.03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D02-4D73-B18B-099FCD3148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84328448"/>
        <c:axId val="84329984"/>
      </c:barChart>
      <c:catAx>
        <c:axId val="843284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lnSpc>
                <a:spcPts val="1000"/>
              </a:lnSpc>
              <a:defRPr sz="1336" b="1"/>
            </a:pPr>
            <a:endParaRPr lang="ru-RU"/>
          </a:p>
        </c:txPr>
        <c:crossAx val="843299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4329984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84328448"/>
        <c:crosses val="autoZero"/>
        <c:crossBetween val="between"/>
        <c:majorUnit val="1"/>
        <c:minorUnit val="0.2"/>
      </c:valAx>
      <c:spPr>
        <a:noFill/>
        <a:ln w="14141">
          <a:noFill/>
        </a:ln>
      </c:spPr>
    </c:plotArea>
    <c:plotVisOnly val="1"/>
    <c:dispBlanksAs val="gap"/>
    <c:showDLblsOverMax val="0"/>
  </c:chart>
  <c:txPr>
    <a:bodyPr/>
    <a:lstStyle/>
    <a:p>
      <a:pPr>
        <a:defRPr sz="1002"/>
      </a:pPr>
      <a:endParaRPr lang="ru-RU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830FFA-EA38-4A7D-900C-1184D8B808C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9D275C4B-D093-421E-8A6C-6C4C1DA4A43E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noFill/>
        <a:ln w="28575">
          <a:solidFill>
            <a:srgbClr val="0070C0"/>
          </a:solidFill>
        </a:ln>
        <a:effectLst/>
      </dgm:spPr>
      <dgm:t>
        <a:bodyPr/>
        <a:lstStyle/>
        <a:p>
          <a:pPr algn="just" rtl="0"/>
          <a:r>
            <a:rPr lang="ru-RU" alt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     Возраст, контингент</a:t>
          </a:r>
          <a:endParaRPr lang="ru-RU" sz="2000" b="1" dirty="0">
            <a:effectLst/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CBFC197-066E-4F60-8892-7A4E447FFEC6}" type="parTrans" cxnId="{43EA2E55-AD88-4B0F-8BF8-D6FC54F22E0B}">
      <dgm:prSet/>
      <dgm:spPr/>
      <dgm:t>
        <a:bodyPr/>
        <a:lstStyle/>
        <a:p>
          <a:endParaRPr lang="ru-RU" sz="2000"/>
        </a:p>
      </dgm:t>
    </dgm:pt>
    <dgm:pt modelId="{A9BEE6B5-34E6-4184-B5C5-208E907718C8}" type="sibTrans" cxnId="{43EA2E55-AD88-4B0F-8BF8-D6FC54F22E0B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2000"/>
        </a:p>
      </dgm:t>
    </dgm:pt>
    <dgm:pt modelId="{1B7A3AAB-D577-4749-9279-6903A9E8C18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noFill/>
        <a:ln w="28575">
          <a:solidFill>
            <a:srgbClr val="0070C0"/>
          </a:solidFill>
        </a:ln>
        <a:effectLst/>
      </dgm:spPr>
      <dgm:t>
        <a:bodyPr/>
        <a:lstStyle/>
        <a:p>
          <a:pPr rtl="0"/>
          <a:r>
            <a:rPr lang="ru-RU" alt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Наименование прививки</a:t>
          </a:r>
          <a:endParaRPr lang="ru-RU" sz="20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F65BFCF-6796-49D0-948E-B1B7A74B2741}" type="parTrans" cxnId="{A7A966E3-CA8A-4319-986C-9E5EDA4DC4FC}">
      <dgm:prSet/>
      <dgm:spPr/>
      <dgm:t>
        <a:bodyPr/>
        <a:lstStyle/>
        <a:p>
          <a:endParaRPr lang="ru-RU" sz="2000"/>
        </a:p>
      </dgm:t>
    </dgm:pt>
    <dgm:pt modelId="{147B8D5E-CAFC-49F0-A4B1-3BC0CC6BD767}" type="sibTrans" cxnId="{A7A966E3-CA8A-4319-986C-9E5EDA4DC4FC}">
      <dgm:prSet/>
      <dgm:spPr/>
      <dgm:t>
        <a:bodyPr/>
        <a:lstStyle/>
        <a:p>
          <a:endParaRPr lang="ru-RU" sz="2000"/>
        </a:p>
      </dgm:t>
    </dgm:pt>
    <dgm:pt modelId="{4A7589BF-5380-49D2-8832-80F20970C368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noFill/>
        <a:ln w="28575">
          <a:solidFill>
            <a:srgbClr val="0070C0"/>
          </a:solidFill>
        </a:ln>
        <a:effectLst/>
      </dgm:spPr>
      <dgm:t>
        <a:bodyPr/>
        <a:lstStyle/>
        <a:p>
          <a:pPr rtl="0"/>
          <a:r>
            <a:rPr lang="ru-RU" alt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Порядок проведения прививок</a:t>
          </a:r>
          <a:endParaRPr lang="ru-RU" sz="20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D5C3008-DD8C-405E-B283-9A37845BAAC3}" type="parTrans" cxnId="{F45AC2E8-D34C-4B91-9176-8FE7EFFAD367}">
      <dgm:prSet/>
      <dgm:spPr/>
      <dgm:t>
        <a:bodyPr/>
        <a:lstStyle/>
        <a:p>
          <a:endParaRPr lang="ru-RU" sz="2000"/>
        </a:p>
      </dgm:t>
    </dgm:pt>
    <dgm:pt modelId="{F6C80F6C-7343-4098-9C39-C998828DC65A}" type="sibTrans" cxnId="{F45AC2E8-D34C-4B91-9176-8FE7EFFAD367}">
      <dgm:prSet/>
      <dgm:spPr/>
      <dgm:t>
        <a:bodyPr/>
        <a:lstStyle/>
        <a:p>
          <a:endParaRPr lang="ru-RU" sz="2000"/>
        </a:p>
      </dgm:t>
    </dgm:pt>
    <dgm:pt modelId="{DD39A251-06EE-4C7D-AEFA-7513534D7DA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noFill/>
        <a:ln w="28575">
          <a:solidFill>
            <a:srgbClr val="0070C0"/>
          </a:solidFill>
        </a:ln>
        <a:effectLst/>
      </dgm:spPr>
      <dgm:t>
        <a:bodyPr/>
        <a:lstStyle/>
        <a:p>
          <a:r>
            <a:rPr lang="ru-RU" alt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Особенности  финансирования</a:t>
          </a:r>
        </a:p>
      </dgm:t>
    </dgm:pt>
    <dgm:pt modelId="{A8BCA29D-74F1-420B-8706-EBF88C439119}" type="parTrans" cxnId="{B52B2348-3FEF-4C75-92BE-85B3BA7C0ADC}">
      <dgm:prSet/>
      <dgm:spPr/>
      <dgm:t>
        <a:bodyPr/>
        <a:lstStyle/>
        <a:p>
          <a:endParaRPr lang="ru-RU" sz="2000"/>
        </a:p>
      </dgm:t>
    </dgm:pt>
    <dgm:pt modelId="{B8FAC1E8-5DD9-4D0C-BA05-98759BDAE576}" type="sibTrans" cxnId="{B52B2348-3FEF-4C75-92BE-85B3BA7C0ADC}">
      <dgm:prSet/>
      <dgm:spPr/>
      <dgm:t>
        <a:bodyPr/>
        <a:lstStyle/>
        <a:p>
          <a:endParaRPr lang="ru-RU" sz="2000"/>
        </a:p>
      </dgm:t>
    </dgm:pt>
    <dgm:pt modelId="{57020F08-4EB5-417C-A5AD-DD95B2E0F0D4}" type="pres">
      <dgm:prSet presAssocID="{F9830FFA-EA38-4A7D-900C-1184D8B808C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2FE4DF9-46A8-420F-970D-2FA839203EC7}" type="pres">
      <dgm:prSet presAssocID="{F9830FFA-EA38-4A7D-900C-1184D8B808C1}" presName="Name1" presStyleCnt="0"/>
      <dgm:spPr/>
    </dgm:pt>
    <dgm:pt modelId="{C34FB700-FA47-4C4F-868D-DCEEA33DDAC9}" type="pres">
      <dgm:prSet presAssocID="{F9830FFA-EA38-4A7D-900C-1184D8B808C1}" presName="cycle" presStyleCnt="0"/>
      <dgm:spPr/>
    </dgm:pt>
    <dgm:pt modelId="{287B6F63-1291-4127-B306-7ACFBA231DD2}" type="pres">
      <dgm:prSet presAssocID="{F9830FFA-EA38-4A7D-900C-1184D8B808C1}" presName="srcNode" presStyleLbl="node1" presStyleIdx="0" presStyleCnt="4"/>
      <dgm:spPr/>
    </dgm:pt>
    <dgm:pt modelId="{C47AAA95-F7B8-4F70-B3FA-FF9AD8FD9E54}" type="pres">
      <dgm:prSet presAssocID="{F9830FFA-EA38-4A7D-900C-1184D8B808C1}" presName="conn" presStyleLbl="parChTrans1D2" presStyleIdx="0" presStyleCnt="1"/>
      <dgm:spPr/>
      <dgm:t>
        <a:bodyPr/>
        <a:lstStyle/>
        <a:p>
          <a:endParaRPr lang="ru-RU"/>
        </a:p>
      </dgm:t>
    </dgm:pt>
    <dgm:pt modelId="{2BED4D60-5E72-42C2-BD2D-8CF870093B26}" type="pres">
      <dgm:prSet presAssocID="{F9830FFA-EA38-4A7D-900C-1184D8B808C1}" presName="extraNode" presStyleLbl="node1" presStyleIdx="0" presStyleCnt="4"/>
      <dgm:spPr/>
    </dgm:pt>
    <dgm:pt modelId="{D85CCDF9-D660-4868-9925-0C8ABA4BE71C}" type="pres">
      <dgm:prSet presAssocID="{F9830FFA-EA38-4A7D-900C-1184D8B808C1}" presName="dstNode" presStyleLbl="node1" presStyleIdx="0" presStyleCnt="4"/>
      <dgm:spPr/>
    </dgm:pt>
    <dgm:pt modelId="{BD7ED570-5942-4F7B-9E2D-0B56B955BC30}" type="pres">
      <dgm:prSet presAssocID="{9D275C4B-D093-421E-8A6C-6C4C1DA4A43E}" presName="text_1" presStyleLbl="node1" presStyleIdx="0" presStyleCnt="4" custLinFactNeighborX="-1313" custLinFactNeighborY="-3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601E7-48DC-43AE-AFEA-907BCB7C5E11}" type="pres">
      <dgm:prSet presAssocID="{9D275C4B-D093-421E-8A6C-6C4C1DA4A43E}" presName="accent_1" presStyleCnt="0"/>
      <dgm:spPr/>
    </dgm:pt>
    <dgm:pt modelId="{0C9CDE87-DC94-43C5-A14D-D86C3F8F7F6A}" type="pres">
      <dgm:prSet presAssocID="{9D275C4B-D093-421E-8A6C-6C4C1DA4A43E}" presName="accentRepeatNode" presStyleLbl="solidFgAcc1" presStyleIdx="0" presStyleCnt="4" custScaleX="55226" custScaleY="47086"/>
      <dgm:spPr>
        <a:solidFill>
          <a:srgbClr val="002060"/>
        </a:solidFill>
        <a:ln w="38100">
          <a:solidFill>
            <a:srgbClr val="002060"/>
          </a:solidFill>
        </a:ln>
      </dgm:spPr>
    </dgm:pt>
    <dgm:pt modelId="{BE703BDB-CE42-463C-8847-06B16E7604DC}" type="pres">
      <dgm:prSet presAssocID="{1B7A3AAB-D577-4749-9279-6903A9E8C18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948C7-740A-4611-AFF9-612DBB88B0AF}" type="pres">
      <dgm:prSet presAssocID="{1B7A3AAB-D577-4749-9279-6903A9E8C185}" presName="accent_2" presStyleCnt="0"/>
      <dgm:spPr/>
    </dgm:pt>
    <dgm:pt modelId="{2D3ACBE3-F374-45C2-8DCC-757520C1B737}" type="pres">
      <dgm:prSet presAssocID="{1B7A3AAB-D577-4749-9279-6903A9E8C185}" presName="accentRepeatNode" presStyleLbl="solidFgAcc1" presStyleIdx="1" presStyleCnt="4" custScaleX="64922" custScaleY="67616"/>
      <dgm:spPr>
        <a:solidFill>
          <a:srgbClr val="002060"/>
        </a:solidFill>
        <a:ln w="38100">
          <a:solidFill>
            <a:srgbClr val="002060"/>
          </a:solidFill>
        </a:ln>
      </dgm:spPr>
    </dgm:pt>
    <dgm:pt modelId="{BEDDE92A-6DAE-453D-830F-24B57F270E4F}" type="pres">
      <dgm:prSet presAssocID="{4A7589BF-5380-49D2-8832-80F20970C36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555D7-B232-4508-998F-9E368E0E9CE0}" type="pres">
      <dgm:prSet presAssocID="{4A7589BF-5380-49D2-8832-80F20970C368}" presName="accent_3" presStyleCnt="0"/>
      <dgm:spPr/>
    </dgm:pt>
    <dgm:pt modelId="{B1CC8097-F40B-4F4C-AEE8-88BAC2B59D92}" type="pres">
      <dgm:prSet presAssocID="{4A7589BF-5380-49D2-8832-80F20970C368}" presName="accentRepeatNode" presStyleLbl="solidFgAcc1" presStyleIdx="2" presStyleCnt="4" custScaleX="72138" custScaleY="77507"/>
      <dgm:spPr>
        <a:solidFill>
          <a:srgbClr val="002060"/>
        </a:solidFill>
        <a:ln w="38100">
          <a:solidFill>
            <a:srgbClr val="002060"/>
          </a:solidFill>
        </a:ln>
      </dgm:spPr>
    </dgm:pt>
    <dgm:pt modelId="{0A611850-C158-4C12-829D-159AC2036C51}" type="pres">
      <dgm:prSet presAssocID="{DD39A251-06EE-4C7D-AEFA-7513534D7DA4}" presName="text_4" presStyleLbl="node1" presStyleIdx="3" presStyleCnt="4" custLinFactNeighborX="-699" custLinFactNeighborY="-6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8B572-72EF-489B-876E-D6CDCD0A0B09}" type="pres">
      <dgm:prSet presAssocID="{DD39A251-06EE-4C7D-AEFA-7513534D7DA4}" presName="accent_4" presStyleCnt="0"/>
      <dgm:spPr/>
    </dgm:pt>
    <dgm:pt modelId="{2F1B0AB1-80D0-4E57-9DE8-34DE253966E6}" type="pres">
      <dgm:prSet presAssocID="{DD39A251-06EE-4C7D-AEFA-7513534D7DA4}" presName="accentRepeatNode" presStyleLbl="solidFgAcc1" presStyleIdx="3" presStyleCnt="4" custScaleX="84092" custScaleY="87397"/>
      <dgm:spPr>
        <a:solidFill>
          <a:srgbClr val="002060"/>
        </a:solidFill>
        <a:ln w="38100">
          <a:solidFill>
            <a:srgbClr val="002060"/>
          </a:solidFill>
        </a:ln>
      </dgm:spPr>
    </dgm:pt>
  </dgm:ptLst>
  <dgm:cxnLst>
    <dgm:cxn modelId="{43EA2E55-AD88-4B0F-8BF8-D6FC54F22E0B}" srcId="{F9830FFA-EA38-4A7D-900C-1184D8B808C1}" destId="{9D275C4B-D093-421E-8A6C-6C4C1DA4A43E}" srcOrd="0" destOrd="0" parTransId="{9CBFC197-066E-4F60-8892-7A4E447FFEC6}" sibTransId="{A9BEE6B5-34E6-4184-B5C5-208E907718C8}"/>
    <dgm:cxn modelId="{A7A966E3-CA8A-4319-986C-9E5EDA4DC4FC}" srcId="{F9830FFA-EA38-4A7D-900C-1184D8B808C1}" destId="{1B7A3AAB-D577-4749-9279-6903A9E8C185}" srcOrd="1" destOrd="0" parTransId="{4F65BFCF-6796-49D0-948E-B1B7A74B2741}" sibTransId="{147B8D5E-CAFC-49F0-A4B1-3BC0CC6BD767}"/>
    <dgm:cxn modelId="{F45AC2E8-D34C-4B91-9176-8FE7EFFAD367}" srcId="{F9830FFA-EA38-4A7D-900C-1184D8B808C1}" destId="{4A7589BF-5380-49D2-8832-80F20970C368}" srcOrd="2" destOrd="0" parTransId="{6D5C3008-DD8C-405E-B283-9A37845BAAC3}" sibTransId="{F6C80F6C-7343-4098-9C39-C998828DC65A}"/>
    <dgm:cxn modelId="{B52B2348-3FEF-4C75-92BE-85B3BA7C0ADC}" srcId="{F9830FFA-EA38-4A7D-900C-1184D8B808C1}" destId="{DD39A251-06EE-4C7D-AEFA-7513534D7DA4}" srcOrd="3" destOrd="0" parTransId="{A8BCA29D-74F1-420B-8706-EBF88C439119}" sibTransId="{B8FAC1E8-5DD9-4D0C-BA05-98759BDAE576}"/>
    <dgm:cxn modelId="{91B97E84-227E-4A1A-A121-AA960E5A01EC}" type="presOf" srcId="{4A7589BF-5380-49D2-8832-80F20970C368}" destId="{BEDDE92A-6DAE-453D-830F-24B57F270E4F}" srcOrd="0" destOrd="0" presId="urn:microsoft.com/office/officeart/2008/layout/VerticalCurvedList"/>
    <dgm:cxn modelId="{AE2F409B-6E0B-459A-A936-56614D148EE4}" type="presOf" srcId="{DD39A251-06EE-4C7D-AEFA-7513534D7DA4}" destId="{0A611850-C158-4C12-829D-159AC2036C51}" srcOrd="0" destOrd="0" presId="urn:microsoft.com/office/officeart/2008/layout/VerticalCurvedList"/>
    <dgm:cxn modelId="{67F9A360-1B33-460A-AC93-2BEF514DDB6B}" type="presOf" srcId="{9D275C4B-D093-421E-8A6C-6C4C1DA4A43E}" destId="{BD7ED570-5942-4F7B-9E2D-0B56B955BC30}" srcOrd="0" destOrd="0" presId="urn:microsoft.com/office/officeart/2008/layout/VerticalCurvedList"/>
    <dgm:cxn modelId="{91DD611A-B6E3-49DF-A16A-8D82FB7274C4}" type="presOf" srcId="{A9BEE6B5-34E6-4184-B5C5-208E907718C8}" destId="{C47AAA95-F7B8-4F70-B3FA-FF9AD8FD9E54}" srcOrd="0" destOrd="0" presId="urn:microsoft.com/office/officeart/2008/layout/VerticalCurvedList"/>
    <dgm:cxn modelId="{AD1D4898-CC90-4279-9614-8FD5F92D61A9}" type="presOf" srcId="{F9830FFA-EA38-4A7D-900C-1184D8B808C1}" destId="{57020F08-4EB5-417C-A5AD-DD95B2E0F0D4}" srcOrd="0" destOrd="0" presId="urn:microsoft.com/office/officeart/2008/layout/VerticalCurvedList"/>
    <dgm:cxn modelId="{904113ED-F5A3-4ED5-92C7-1C0718A2DC59}" type="presOf" srcId="{1B7A3AAB-D577-4749-9279-6903A9E8C185}" destId="{BE703BDB-CE42-463C-8847-06B16E7604DC}" srcOrd="0" destOrd="0" presId="urn:microsoft.com/office/officeart/2008/layout/VerticalCurvedList"/>
    <dgm:cxn modelId="{536C6E71-24EA-4E5C-961A-EB2751938DBA}" type="presParOf" srcId="{57020F08-4EB5-417C-A5AD-DD95B2E0F0D4}" destId="{92FE4DF9-46A8-420F-970D-2FA839203EC7}" srcOrd="0" destOrd="0" presId="urn:microsoft.com/office/officeart/2008/layout/VerticalCurvedList"/>
    <dgm:cxn modelId="{FE4CBFAB-8E27-43BD-80C0-F651748A4269}" type="presParOf" srcId="{92FE4DF9-46A8-420F-970D-2FA839203EC7}" destId="{C34FB700-FA47-4C4F-868D-DCEEA33DDAC9}" srcOrd="0" destOrd="0" presId="urn:microsoft.com/office/officeart/2008/layout/VerticalCurvedList"/>
    <dgm:cxn modelId="{992DE43C-B8B5-4F21-AF0F-492E9F1B26F5}" type="presParOf" srcId="{C34FB700-FA47-4C4F-868D-DCEEA33DDAC9}" destId="{287B6F63-1291-4127-B306-7ACFBA231DD2}" srcOrd="0" destOrd="0" presId="urn:microsoft.com/office/officeart/2008/layout/VerticalCurvedList"/>
    <dgm:cxn modelId="{6E05D774-D0E3-4D31-9198-40BE42EC72C6}" type="presParOf" srcId="{C34FB700-FA47-4C4F-868D-DCEEA33DDAC9}" destId="{C47AAA95-F7B8-4F70-B3FA-FF9AD8FD9E54}" srcOrd="1" destOrd="0" presId="urn:microsoft.com/office/officeart/2008/layout/VerticalCurvedList"/>
    <dgm:cxn modelId="{3901E112-1538-424B-A547-6C83E711FD2E}" type="presParOf" srcId="{C34FB700-FA47-4C4F-868D-DCEEA33DDAC9}" destId="{2BED4D60-5E72-42C2-BD2D-8CF870093B26}" srcOrd="2" destOrd="0" presId="urn:microsoft.com/office/officeart/2008/layout/VerticalCurvedList"/>
    <dgm:cxn modelId="{98F2BB7F-F5D5-4E11-B9B7-357EF739C5A7}" type="presParOf" srcId="{C34FB700-FA47-4C4F-868D-DCEEA33DDAC9}" destId="{D85CCDF9-D660-4868-9925-0C8ABA4BE71C}" srcOrd="3" destOrd="0" presId="urn:microsoft.com/office/officeart/2008/layout/VerticalCurvedList"/>
    <dgm:cxn modelId="{6F2D42C1-C884-4F49-99FC-70F94E742EDA}" type="presParOf" srcId="{92FE4DF9-46A8-420F-970D-2FA839203EC7}" destId="{BD7ED570-5942-4F7B-9E2D-0B56B955BC30}" srcOrd="1" destOrd="0" presId="urn:microsoft.com/office/officeart/2008/layout/VerticalCurvedList"/>
    <dgm:cxn modelId="{12A1A01A-058D-45DF-9043-CA68185E1461}" type="presParOf" srcId="{92FE4DF9-46A8-420F-970D-2FA839203EC7}" destId="{D0A601E7-48DC-43AE-AFEA-907BCB7C5E11}" srcOrd="2" destOrd="0" presId="urn:microsoft.com/office/officeart/2008/layout/VerticalCurvedList"/>
    <dgm:cxn modelId="{0A68341C-B3C7-4030-B226-B1968252C75C}" type="presParOf" srcId="{D0A601E7-48DC-43AE-AFEA-907BCB7C5E11}" destId="{0C9CDE87-DC94-43C5-A14D-D86C3F8F7F6A}" srcOrd="0" destOrd="0" presId="urn:microsoft.com/office/officeart/2008/layout/VerticalCurvedList"/>
    <dgm:cxn modelId="{32EF021B-E4DE-494C-A7DB-FA31B1B9CB19}" type="presParOf" srcId="{92FE4DF9-46A8-420F-970D-2FA839203EC7}" destId="{BE703BDB-CE42-463C-8847-06B16E7604DC}" srcOrd="3" destOrd="0" presId="urn:microsoft.com/office/officeart/2008/layout/VerticalCurvedList"/>
    <dgm:cxn modelId="{E17D8D16-63E6-4E8D-A10D-CA4781ED1BAF}" type="presParOf" srcId="{92FE4DF9-46A8-420F-970D-2FA839203EC7}" destId="{740948C7-740A-4611-AFF9-612DBB88B0AF}" srcOrd="4" destOrd="0" presId="urn:microsoft.com/office/officeart/2008/layout/VerticalCurvedList"/>
    <dgm:cxn modelId="{A6FFA0FF-4C5C-45AC-9214-83AB8C0DAEF2}" type="presParOf" srcId="{740948C7-740A-4611-AFF9-612DBB88B0AF}" destId="{2D3ACBE3-F374-45C2-8DCC-757520C1B737}" srcOrd="0" destOrd="0" presId="urn:microsoft.com/office/officeart/2008/layout/VerticalCurvedList"/>
    <dgm:cxn modelId="{AD0066ED-E9CF-4570-9A38-8299BBA21680}" type="presParOf" srcId="{92FE4DF9-46A8-420F-970D-2FA839203EC7}" destId="{BEDDE92A-6DAE-453D-830F-24B57F270E4F}" srcOrd="5" destOrd="0" presId="urn:microsoft.com/office/officeart/2008/layout/VerticalCurvedList"/>
    <dgm:cxn modelId="{0C2D47FA-4BA6-42A1-AF5F-8B380A4BC1B4}" type="presParOf" srcId="{92FE4DF9-46A8-420F-970D-2FA839203EC7}" destId="{4F8555D7-B232-4508-998F-9E368E0E9CE0}" srcOrd="6" destOrd="0" presId="urn:microsoft.com/office/officeart/2008/layout/VerticalCurvedList"/>
    <dgm:cxn modelId="{B8253C84-0062-45EF-9F8E-005B03EBA072}" type="presParOf" srcId="{4F8555D7-B232-4508-998F-9E368E0E9CE0}" destId="{B1CC8097-F40B-4F4C-AEE8-88BAC2B59D92}" srcOrd="0" destOrd="0" presId="urn:microsoft.com/office/officeart/2008/layout/VerticalCurvedList"/>
    <dgm:cxn modelId="{4E49E106-C0F5-4078-B71E-E479BB1ACD0B}" type="presParOf" srcId="{92FE4DF9-46A8-420F-970D-2FA839203EC7}" destId="{0A611850-C158-4C12-829D-159AC2036C51}" srcOrd="7" destOrd="0" presId="urn:microsoft.com/office/officeart/2008/layout/VerticalCurvedList"/>
    <dgm:cxn modelId="{8C22A094-6B17-47EB-BA35-28395333E8D2}" type="presParOf" srcId="{92FE4DF9-46A8-420F-970D-2FA839203EC7}" destId="{C688B572-72EF-489B-876E-D6CDCD0A0B09}" srcOrd="8" destOrd="0" presId="urn:microsoft.com/office/officeart/2008/layout/VerticalCurvedList"/>
    <dgm:cxn modelId="{41B8DA46-1C7D-43D8-99AB-B8DD24CA4FC0}" type="presParOf" srcId="{C688B572-72EF-489B-876E-D6CDCD0A0B09}" destId="{2F1B0AB1-80D0-4E57-9DE8-34DE253966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7AAA95-F7B8-4F70-B3FA-FF9AD8FD9E54}">
      <dsp:nvSpPr>
        <dsp:cNvPr id="0" name=""/>
        <dsp:cNvSpPr/>
      </dsp:nvSpPr>
      <dsp:spPr>
        <a:xfrm>
          <a:off x="-5251120" y="-804256"/>
          <a:ext cx="6253029" cy="6253029"/>
        </a:xfrm>
        <a:prstGeom prst="blockArc">
          <a:avLst>
            <a:gd name="adj1" fmla="val 18900000"/>
            <a:gd name="adj2" fmla="val 2700000"/>
            <a:gd name="adj3" fmla="val 345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ED570-5942-4F7B-9E2D-0B56B955BC30}">
      <dsp:nvSpPr>
        <dsp:cNvPr id="0" name=""/>
        <dsp:cNvSpPr/>
      </dsp:nvSpPr>
      <dsp:spPr>
        <a:xfrm>
          <a:off x="418373" y="332148"/>
          <a:ext cx="8088039" cy="714512"/>
        </a:xfrm>
        <a:prstGeom prst="rect">
          <a:avLst/>
        </a:prstGeom>
        <a:noFill/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67144" tIns="50800" rIns="50800" bIns="508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     Возраст, контингент</a:t>
          </a:r>
          <a:endParaRPr lang="ru-RU" sz="2000" b="1" kern="1200" dirty="0">
            <a:effectLst/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18373" y="332148"/>
        <a:ext cx="8088039" cy="714512"/>
      </dsp:txXfrm>
    </dsp:sp>
    <dsp:sp modelId="{0C9CDE87-DC94-43C5-A14D-D86C3F8F7F6A}">
      <dsp:nvSpPr>
        <dsp:cNvPr id="0" name=""/>
        <dsp:cNvSpPr/>
      </dsp:nvSpPr>
      <dsp:spPr>
        <a:xfrm>
          <a:off x="277946" y="504054"/>
          <a:ext cx="493245" cy="420544"/>
        </a:xfrm>
        <a:prstGeom prst="ellipse">
          <a:avLst/>
        </a:prstGeom>
        <a:solidFill>
          <a:srgbClr val="002060"/>
        </a:solid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703BDB-CE42-463C-8847-06B16E7604DC}">
      <dsp:nvSpPr>
        <dsp:cNvPr id="0" name=""/>
        <dsp:cNvSpPr/>
      </dsp:nvSpPr>
      <dsp:spPr>
        <a:xfrm>
          <a:off x="934215" y="1429024"/>
          <a:ext cx="7678393" cy="714512"/>
        </a:xfrm>
        <a:prstGeom prst="rect">
          <a:avLst/>
        </a:prstGeom>
        <a:noFill/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67144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Наименование прививки</a:t>
          </a:r>
          <a:endParaRPr lang="ru-RU" sz="20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934215" y="1429024"/>
        <a:ext cx="7678393" cy="714512"/>
      </dsp:txXfrm>
    </dsp:sp>
    <dsp:sp modelId="{2D3ACBE3-F374-45C2-8DCC-757520C1B737}">
      <dsp:nvSpPr>
        <dsp:cNvPr id="0" name=""/>
        <dsp:cNvSpPr/>
      </dsp:nvSpPr>
      <dsp:spPr>
        <a:xfrm>
          <a:off x="644293" y="1484327"/>
          <a:ext cx="579844" cy="603905"/>
        </a:xfrm>
        <a:prstGeom prst="ellipse">
          <a:avLst/>
        </a:prstGeom>
        <a:solidFill>
          <a:srgbClr val="002060"/>
        </a:solid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DDE92A-6DAE-453D-830F-24B57F270E4F}">
      <dsp:nvSpPr>
        <dsp:cNvPr id="0" name=""/>
        <dsp:cNvSpPr/>
      </dsp:nvSpPr>
      <dsp:spPr>
        <a:xfrm>
          <a:off x="934215" y="2500978"/>
          <a:ext cx="7678393" cy="714512"/>
        </a:xfrm>
        <a:prstGeom prst="rect">
          <a:avLst/>
        </a:prstGeom>
        <a:noFill/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67144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Порядок проведения прививок</a:t>
          </a:r>
          <a:endParaRPr lang="ru-RU" sz="20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934215" y="2500978"/>
        <a:ext cx="7678393" cy="714512"/>
      </dsp:txXfrm>
    </dsp:sp>
    <dsp:sp modelId="{B1CC8097-F40B-4F4C-AEE8-88BAC2B59D92}">
      <dsp:nvSpPr>
        <dsp:cNvPr id="0" name=""/>
        <dsp:cNvSpPr/>
      </dsp:nvSpPr>
      <dsp:spPr>
        <a:xfrm>
          <a:off x="612068" y="2512111"/>
          <a:ext cx="644293" cy="692246"/>
        </a:xfrm>
        <a:prstGeom prst="ellipse">
          <a:avLst/>
        </a:prstGeom>
        <a:solidFill>
          <a:srgbClr val="002060"/>
        </a:solid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611850-C158-4C12-829D-159AC2036C51}">
      <dsp:nvSpPr>
        <dsp:cNvPr id="0" name=""/>
        <dsp:cNvSpPr/>
      </dsp:nvSpPr>
      <dsp:spPr>
        <a:xfrm>
          <a:off x="468034" y="3528390"/>
          <a:ext cx="8088039" cy="714512"/>
        </a:xfrm>
        <a:prstGeom prst="rect">
          <a:avLst/>
        </a:prstGeom>
        <a:noFill/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6714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Особенности  финансирования</a:t>
          </a:r>
        </a:p>
      </dsp:txBody>
      <dsp:txXfrm>
        <a:off x="468034" y="3528390"/>
        <a:ext cx="8088039" cy="714512"/>
      </dsp:txXfrm>
    </dsp:sp>
    <dsp:sp modelId="{2F1B0AB1-80D0-4E57-9DE8-34DE253966E6}">
      <dsp:nvSpPr>
        <dsp:cNvPr id="0" name=""/>
        <dsp:cNvSpPr/>
      </dsp:nvSpPr>
      <dsp:spPr>
        <a:xfrm>
          <a:off x="149039" y="3539900"/>
          <a:ext cx="751059" cy="780577"/>
        </a:xfrm>
        <a:prstGeom prst="ellipse">
          <a:avLst/>
        </a:prstGeom>
        <a:solidFill>
          <a:srgbClr val="002060"/>
        </a:solid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0.62755</cdr:x>
      <cdr:y>0.75857</cdr:y>
    </cdr:from>
    <cdr:to>
      <cdr:x>0.97091</cdr:x>
      <cdr:y>0.93338</cdr:y>
    </cdr:to>
    <cdr:sp macro="" textlink="">
      <cdr:nvSpPr>
        <cdr:cNvPr id="2" name="Скругленная прямоугольная выноска 1"/>
        <cdr:cNvSpPr/>
      </cdr:nvSpPr>
      <cdr:spPr>
        <a:xfrm xmlns:a="http://schemas.openxmlformats.org/drawingml/2006/main">
          <a:off x="4968552" y="3672408"/>
          <a:ext cx="2676922" cy="844808"/>
        </a:xfrm>
        <a:prstGeom xmlns:a="http://schemas.openxmlformats.org/drawingml/2006/main" prst="wedgeRoundRectCallout">
          <a:avLst>
            <a:gd name="adj1" fmla="val -77665"/>
            <a:gd name="adj2" fmla="val 24472"/>
            <a:gd name="adj3" fmla="val 16667"/>
          </a:avLst>
        </a:prstGeom>
      </cdr:spPr>
      <cdr:style>
        <a:lnRef xmlns:a="http://schemas.openxmlformats.org/drawingml/2006/main" idx="2">
          <a:schemeClr val="accent5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lIns="0" tIns="0" rIns="0" bIns="0"/>
        <a:lstStyle xmlns:a="http://schemas.openxmlformats.org/drawingml/2006/main"/>
        <a:p xmlns:a="http://schemas.openxmlformats.org/drawingml/2006/main">
          <a:pPr algn="r"/>
          <a:r>
            <a:rPr lang="ru-RU" sz="2000" b="1" i="0" u="none" strike="noStrike" dirty="0" smtClean="0">
              <a:solidFill>
                <a:schemeClr val="dk1"/>
              </a:solidFill>
              <a:effectLst/>
            </a:rPr>
            <a:t>Дерматолог,</a:t>
          </a:r>
          <a:r>
            <a:rPr lang="ru-RU" sz="2000" b="1" dirty="0" smtClean="0"/>
            <a:t> </a:t>
          </a:r>
          <a:r>
            <a:rPr lang="ru-RU" sz="2000" b="1" i="0" u="none" strike="noStrike" dirty="0" smtClean="0">
              <a:solidFill>
                <a:schemeClr val="dk1"/>
              </a:solidFill>
              <a:effectLst/>
            </a:rPr>
            <a:t>гематолог,</a:t>
          </a:r>
          <a:r>
            <a:rPr lang="ru-RU" sz="2000" b="1" dirty="0" smtClean="0"/>
            <a:t> </a:t>
          </a:r>
          <a:r>
            <a:rPr lang="ru-RU" sz="2000" b="1" i="0" u="none" strike="noStrike" dirty="0" smtClean="0">
              <a:solidFill>
                <a:schemeClr val="dk1"/>
              </a:solidFill>
              <a:effectLst/>
            </a:rPr>
            <a:t>нефролог</a:t>
          </a:r>
          <a:r>
            <a:rPr lang="ru-RU" sz="2000" b="1" dirty="0" smtClean="0"/>
            <a:t> </a:t>
          </a:r>
          <a:endParaRPr lang="ru-RU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26C33-1416-4ED9-90E1-C88ACC38A040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43981-8540-47DD-969F-040FC34C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14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greenday_billie@mail.ru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из за резистентности микроорганизмов к АМП умирает 700 </a:t>
            </a:r>
            <a:r>
              <a:rPr lang="ru-RU" dirty="0" err="1" smtClean="0"/>
              <a:t>тыс</a:t>
            </a:r>
            <a:r>
              <a:rPr lang="ru-RU" dirty="0" smtClean="0"/>
              <a:t> чел. К 2050г будет умирать более 10млн чел, если мы не справимся с этой глобальной угрозой человечеству. это больше от сердечно-сосудистых и онкологических болезней. Глобальный план ВОЗ по борьбе с АМР, 2015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99117-6485-45E5-8550-C907B3ACE57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510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Правительством РФ утверждена новая госпрограмма развития здравоохранения на 2018 - 2025 годы.    Среди целей программы:</a:t>
            </a:r>
          </a:p>
          <a:p>
            <a:r>
              <a:rPr lang="ru-RU" dirty="0" smtClean="0"/>
              <a:t>- увеличение к 2025 году ожидаемой продолжительности жизни при рождении до 76 лет;</a:t>
            </a:r>
          </a:p>
          <a:p>
            <a:r>
              <a:rPr lang="ru-RU" dirty="0" smtClean="0"/>
              <a:t>В послании Федеральному собранию президент также обозначил </a:t>
            </a:r>
            <a:r>
              <a:rPr lang="ru-RU" dirty="0" err="1" smtClean="0"/>
              <a:t>здоровьесбережение</a:t>
            </a:r>
            <a:r>
              <a:rPr lang="ru-RU" dirty="0" smtClean="0"/>
              <a:t>  населения как основную задачу здравоохранения. Россия должна войти в клуб 80+ к 2030г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99117-6485-45E5-8550-C907B3ACE57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13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Несколько слов о высокотехнологичной медицинской помощи. С 2012 года количество пациентов, которым оказана высоко технологичная медицинская помощь,  возросло более чем в 4 раза (2012 год – 4 тысячи, 2016 год – 18503). Количество медицинских организаций края, использующих высокотехнологичные методы лечения, возросло с 1 до 15.</a:t>
            </a:r>
          </a:p>
          <a:p>
            <a:r>
              <a:rPr lang="ru-RU" altLang="ru-RU" smtClean="0"/>
              <a:t>Среди получивших эту помощь повысилась и доля пациентов, проживающих в сельской местности, которая впервые в 2016 году составила 26 %. ВМП становится действительно равнодоступной.</a:t>
            </a:r>
          </a:p>
          <a:p>
            <a:r>
              <a:rPr lang="ru-RU" altLang="ru-RU" smtClean="0"/>
              <a:t>В 2017 году планируем, что ВМП получат более 18 тысяч человек.</a:t>
            </a:r>
          </a:p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94CCE0D-0453-4C1E-B61A-915F13940C93}" type="slidenum">
              <a:rPr lang="ru-RU" altLang="ru-RU" sz="1200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ru-RU" altLang="ru-RU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688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82FEF-19C5-4F6B-B17D-C217B4172179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847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Н. П. Галина (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greenday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_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billie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@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mail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.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ru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10.31631/2073-3046-2018-17-3-74-79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ФГАОУ ВО Первый МГМУ имени И. М. Сеченова Минздрава России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3981-8540-47DD-969F-040FC34CC019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939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27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07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612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98764" y="294810"/>
            <a:ext cx="10090920" cy="338554"/>
          </a:xfrm>
        </p:spPr>
        <p:txBody>
          <a:bodyPr/>
          <a:lstStyle/>
          <a:p>
            <a:r>
              <a:rPr lang="en-US" dirty="0"/>
              <a:t>Click to edit Master heading style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2"/>
          </p:nvPr>
        </p:nvSpPr>
        <p:spPr>
          <a:xfrm>
            <a:off x="500097" y="1177489"/>
            <a:ext cx="11217769" cy="465854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98795" y="692554"/>
            <a:ext cx="10118404" cy="234950"/>
          </a:xfrm>
        </p:spPr>
        <p:txBody>
          <a:bodyPr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 sz="1600" i="0">
                <a:latin typeface="+mn-lt"/>
              </a:defRPr>
            </a:lvl1pPr>
            <a:lvl2pPr marL="271463" indent="0">
              <a:buNone/>
              <a:defRPr/>
            </a:lvl2pPr>
            <a:lvl3pPr marL="533400" indent="0">
              <a:buNone/>
              <a:defRPr/>
            </a:lvl3pPr>
            <a:lvl4pPr marL="815975" indent="0">
              <a:buNone/>
              <a:defRPr/>
            </a:lvl4pPr>
            <a:lvl5pPr marL="11049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r>
              <a:rPr lang="en-GB" dirty="0"/>
              <a:t>Supporting heading</a:t>
            </a:r>
            <a:r>
              <a:rPr lang="en-US" dirty="0"/>
              <a:t> here if required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99872" y="5978065"/>
            <a:ext cx="11261093" cy="203133"/>
          </a:xfrm>
        </p:spPr>
        <p:txBody>
          <a:bodyPr wrap="square" anchor="b" anchorCtr="0">
            <a:spAutoFit/>
          </a:bodyPr>
          <a:lstStyle>
            <a:lvl1pPr marL="0" indent="0">
              <a:buNone/>
              <a:defRPr sz="800" baseline="0"/>
            </a:lvl1pPr>
            <a:lvl2pPr marL="268163" indent="0">
              <a:buNone/>
              <a:defRPr sz="800"/>
            </a:lvl2pPr>
            <a:lvl3pPr marL="540000" indent="0">
              <a:buNone/>
              <a:defRPr sz="800"/>
            </a:lvl3pPr>
            <a:lvl4pPr marL="811088" indent="0">
              <a:buNone/>
              <a:defRPr sz="800"/>
            </a:lvl4pPr>
            <a:lvl5pPr marL="1080000" indent="0">
              <a:buNone/>
              <a:defRPr sz="800"/>
            </a:lvl5pPr>
          </a:lstStyle>
          <a:p>
            <a:pPr lvl="0"/>
            <a:r>
              <a:rPr lang="en-US" dirty="0"/>
              <a:t>Insert Source text 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algn="ctr"/>
            <a:r>
              <a:rPr lang="en-US" dirty="0"/>
              <a:t>Insert your date / confidentiality text here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/>
              <a:t>4x3 presentation kit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9F9F533D-B52E-4A2F-BF72-0ADD2D94BD7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423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67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45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0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1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2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8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1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4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A3FAD-DB66-41C0-81CC-2D49B63ADEB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17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97" y="437376"/>
            <a:ext cx="3082834" cy="706168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037231" y="1122363"/>
            <a:ext cx="10099342" cy="52511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календаря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автономного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</a:t>
            </a:r>
          </a:p>
          <a:p>
            <a:pPr algn="just"/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Ежова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О.А., врач-эпидемиолог БУ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Няганьская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городская поликлиника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внештатный специалист эпидемиолог Депздрава Югры</a:t>
            </a:r>
          </a:p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Нижневартовск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7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601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64230"/>
            <a:ext cx="10515600" cy="391273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"Об иммунопрофилактике инфекционных болезней" от 17.09.1998 N 157-ФЗ (последняя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редакция)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6. Финансовое обеспечение иммунопрофилактики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Органы государственной власти субъектов Российской Федерации устанавливают расходные обязательства субъектов Российской Федерации по реализации мер в целях предупреждения, ограничения распространения и ликвидации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ХМАО-Югре выделяется 150 000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515" y="304800"/>
            <a:ext cx="11393714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регионального календаря 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профилактических  прививок  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860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Заголовок 1"/>
          <p:cNvSpPr>
            <a:spLocks noGrp="1"/>
          </p:cNvSpPr>
          <p:nvPr>
            <p:ph type="title"/>
          </p:nvPr>
        </p:nvSpPr>
        <p:spPr>
          <a:xfrm>
            <a:off x="1703388" y="190004"/>
            <a:ext cx="9879012" cy="286245"/>
          </a:xfrm>
        </p:spPr>
        <p:txBody>
          <a:bodyPr>
            <a:normAutofit fontScale="90000"/>
          </a:bodyPr>
          <a:lstStyle/>
          <a:p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инфекционные болезни в ХМАО-Югре  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328235"/>
              </p:ext>
            </p:extLst>
          </p:nvPr>
        </p:nvGraphicFramePr>
        <p:xfrm>
          <a:off x="451261" y="1140857"/>
          <a:ext cx="11435936" cy="5071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1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80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868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566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643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248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0525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Инфекция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Заболеваемость в ХМАО -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Югре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(на 100 тысяч населения)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Заболеваемость Российская Федерация (на 100 тысяч населения)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Случаи смерти в </a:t>
                      </a:r>
                      <a:r>
                        <a:rPr lang="ru-RU" sz="18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Югре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9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Коклюш 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6,11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4,51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Дифтерия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0,12 (2 случая)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случая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Корь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1,48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1,73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Менингококковая инфекция 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(дети)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Генерализованная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0,51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(дети)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Гемофильная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инфекция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Клещевой вирусный энцефалит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0,77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0,84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1,17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08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Грипп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26,48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(в т.ч. 3 ребенка)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(взрослый, ребенок)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Вирусный гепатит А 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2,61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2,84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Вирусный гепатит В (острый)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1,01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0,68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Ветряная оспа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956,1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1080,2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571,22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Ротавирусная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инфекция </a:t>
                      </a:r>
                    </a:p>
                  </a:txBody>
                  <a:tcPr marL="9524" marR="9524" marT="9526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239,6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196,3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236682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2680406-9E45-4DC5-B989-E57287D28C40}" type="slidenum">
              <a:rPr lang="ru-RU" altLang="ru-RU" sz="18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8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25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0591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Возраста, контингенты ,инфекционные заболевания регионального календаря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760572"/>
              </p:ext>
            </p:extLst>
          </p:nvPr>
        </p:nvGraphicFramePr>
        <p:xfrm>
          <a:off x="838200" y="939511"/>
          <a:ext cx="10515600" cy="5202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411">
                  <a:extLst>
                    <a:ext uri="{9D8B030D-6E8A-4147-A177-3AD203B41FA5}">
                      <a16:colId xmlns:a16="http://schemas.microsoft.com/office/drawing/2014/main" xmlns="" val="2419857732"/>
                    </a:ext>
                  </a:extLst>
                </a:gridCol>
                <a:gridCol w="7297189">
                  <a:extLst>
                    <a:ext uri="{9D8B030D-6E8A-4147-A177-3AD203B41FA5}">
                      <a16:colId xmlns:a16="http://schemas.microsoft.com/office/drawing/2014/main" xmlns="" val="3278849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инфекции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контингенты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3618286"/>
                  </a:ext>
                </a:extLst>
              </a:tr>
              <a:tr h="12416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менингококковая инфекция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 очагах менингококковой инфекции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серогруппа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А)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Взрослые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очагах менингококковой инфекции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Паломники, отправляющиеся в Саудовскую Аравию с целью совершения хаджа,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умры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или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 сезонные работы.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подлежащие призыву на военную службу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77743620"/>
                  </a:ext>
                </a:extLst>
              </a:tr>
              <a:tr h="5582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Бешенство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Вакцинация и ревакцинация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Лица, имеющих высокий риск заражения бешенством: ветеринарные работники; егеря, охотники, лесники; лица, выполняющие работы по отлову и содержанию животных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00942247"/>
                  </a:ext>
                </a:extLst>
              </a:tr>
              <a:tr h="141824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Брюшной тиф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Лица, проживающие в населённых пунктах автономного округа, попадающих в зоны затопления (подтопления).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занятые в сфере коммунального благоустройства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выезжающие в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гиперэндемичные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по брюшному тифу регионы и страны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выезжающие в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гиперэндемичные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по брюшному тифу регионы и страны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проживающие в населённых пунктах автономного округа, попадающих в зоны затопления (подтопления).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164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ветряная оспа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 возрасте до 3-х лет, ранее не привитые и не болевшие ветряной оспой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 возрасте до 3-х лет, ранее не привитые и не болевшие ветряной оспой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Лица, подлежащие призыву на военную службу, ранее не привитые и не болевшие ветряной оспой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Взрослые, контактные в очагах, ранее не привитые и не болевшие ветряной оспой.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Взрослые, контактные в очагах, ранее не привитые и не болевшие ветряной оспой.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0931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95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3719"/>
          </a:xfrm>
        </p:spPr>
        <p:txBody>
          <a:bodyPr>
            <a:normAutofit/>
          </a:bodyPr>
          <a:lstStyle/>
          <a:p>
            <a:r>
              <a:rPr lang="ru-RU" altLang="ru-RU" sz="24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Возраста, контингенты ,инфекционные заболевания регионального календаря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719550"/>
              </p:ext>
            </p:extLst>
          </p:nvPr>
        </p:nvGraphicFramePr>
        <p:xfrm>
          <a:off x="838200" y="1196975"/>
          <a:ext cx="10515600" cy="3890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1490833892"/>
                    </a:ext>
                  </a:extLst>
                </a:gridCol>
                <a:gridCol w="7886700">
                  <a:extLst>
                    <a:ext uri="{9D8B030D-6E8A-4147-A177-3AD203B41FA5}">
                      <a16:colId xmlns:a16="http://schemas.microsoft.com/office/drawing/2014/main" xmlns="" val="1825374670"/>
                    </a:ext>
                  </a:extLst>
                </a:gridCol>
              </a:tblGrid>
              <a:tr h="4577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инфекции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контингенты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07315971"/>
                  </a:ext>
                </a:extLst>
              </a:tr>
              <a:tr h="12882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пневмококковая инфекция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с 2-5 лет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подлежащие призыву на военную службу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старше 60 лет, страдающих хроническими заболеваниями легких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68761277"/>
                  </a:ext>
                </a:extLst>
              </a:tr>
              <a:tr h="2144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ротавирусная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инфекция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для активной вакцинации с целью профилактики заболеваний, вызываемых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ротавирусами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0764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7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1908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Возраста, контингенты ,инфекционные заболевания регионального календаря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126151"/>
              </p:ext>
            </p:extLst>
          </p:nvPr>
        </p:nvGraphicFramePr>
        <p:xfrm>
          <a:off x="838200" y="1197036"/>
          <a:ext cx="10515600" cy="5578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xmlns="" val="342746053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353882373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166213753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196229863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98082275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3137944840"/>
                    </a:ext>
                  </a:extLst>
                </a:gridCol>
              </a:tblGrid>
              <a:tr h="3663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инфекции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8602751"/>
                  </a:ext>
                </a:extLst>
              </a:tr>
              <a:tr h="15329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дизентерия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Зонне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Дети, посещающие детские учреждения и отъезжающие в оздоровительные лагеря (по показаниям).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проживающие в населённых пунктах автономного округа, попадающих в зоны затопления (подтопления).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Работники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инфекционных стационаров и бактериологических лабораторий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занятые в сфере общественного питания и коммунального благоустройства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Взрослые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проживающие в населённых пунктах автономного округа, попадающих в зоны затопления (подтопления).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83353318"/>
                  </a:ext>
                </a:extLst>
              </a:tr>
              <a:tr h="14992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Бруцеллез вакцинация и ревакцинация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очагах козье-овечьего типа бруцеллеза лица, выполняющие следующие работы: по заготовке, хранению, обработке сырья и продуктов животноводства, полученных из хозяйств, где регистрируются заболевания скота бруцеллезом; по убою скота, больного бруцеллезом, заготовке и переработке полученных от него мяса и мясопродуктов. Животноводы, ветеринарные работники, зоотехники в хозяйствах, энзоотичных по бруцеллезу.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65509620"/>
                  </a:ext>
                </a:extLst>
              </a:tr>
              <a:tr h="200473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сибирская язва вакцинация и ревакцинация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Лица, выполняющие следующие работы: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зооветработники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и другие лица, профессионально занятые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предубойным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содержанием скота, а также убоем, снятием шкур и разделкой туш; сбор, хранение, транспортировка и первичная обработка сырья животного происхождения; сельскохозяйственные, гидромелиоративные, строительные, по выемке и перемещению грунта, заготовительные, промысловые, геологические, изыскательские, экспедиционные на энзоотичных по сибирской язве территориях. Лица, работающие с материалом, подозрительным на инфицирование возбудителем сибирской язвы.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77798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4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497" y="371829"/>
            <a:ext cx="9758978" cy="338554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Ветряная оспа – необходимость вакцинации </a:t>
            </a:r>
            <a:endParaRPr lang="en-GB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/>
          </p:nvPr>
        </p:nvSpPr>
        <p:spPr>
          <a:xfrm>
            <a:off x="2406733" y="710383"/>
            <a:ext cx="9080417" cy="2051150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 ветряной оспой остается стабильно высокой</a:t>
            </a:r>
          </a:p>
          <a:p>
            <a:pPr marL="457200" indent="-457200" algn="just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Сохраняется экономическое бремя инфекции</a:t>
            </a:r>
          </a:p>
          <a:p>
            <a:pPr marL="457200" indent="-457200" algn="just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Вакцинация может избавить ребенка от ненужных страданий</a:t>
            </a:r>
          </a:p>
          <a:p>
            <a:pPr marL="457200" indent="-457200" algn="just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Предупреждает развитие осложнений</a:t>
            </a:r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нельзя прогнозировать</a:t>
            </a:r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4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400" b="1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избавить от возможных долгосрочных последствий в виде опоясывающего герпеса, шрамов и др. </a:t>
            </a:r>
            <a:endParaRPr lang="ru-RU" sz="1400" b="1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Предупреждает возможное негативное влияние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планы семьи и ее качество жизни</a:t>
            </a:r>
          </a:p>
          <a:p>
            <a:pPr marL="355600" indent="-355600" defTabSz="812800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3854450" algn="l"/>
              </a:tabLst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>
          <a:xfrm flipV="1">
            <a:off x="266701" y="6848476"/>
            <a:ext cx="7255239" cy="45719"/>
          </a:xfrm>
        </p:spPr>
        <p:txBody>
          <a:bodyPr/>
          <a:lstStyle/>
          <a:p>
            <a:pPr eaLnBrk="0" hangingPunct="0">
              <a:defRPr/>
            </a:pPr>
            <a:endParaRPr lang="en-GB" dirty="0">
              <a:solidFill>
                <a:schemeClr val="bg1">
                  <a:lumMod val="65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Рисунок 9" descr="gridKCSOZKKW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1757" y="2211554"/>
            <a:ext cx="952718" cy="549978"/>
          </a:xfrm>
          <a:prstGeom prst="rect">
            <a:avLst/>
          </a:prstGeom>
        </p:spPr>
      </p:pic>
      <p:pic>
        <p:nvPicPr>
          <p:cNvPr id="12" name="Рисунок 11" descr="gridVMTD9VEC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501" y="1613509"/>
            <a:ext cx="829996" cy="47913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831D0C5-F95A-4233-ACA1-5ECA40BB676D}"/>
              </a:ext>
            </a:extLst>
          </p:cNvPr>
          <p:cNvGrpSpPr/>
          <p:nvPr/>
        </p:nvGrpSpPr>
        <p:grpSpPr>
          <a:xfrm>
            <a:off x="561757" y="939114"/>
            <a:ext cx="607484" cy="555484"/>
            <a:chOff x="3983038" y="2632075"/>
            <a:chExt cx="520700" cy="519113"/>
          </a:xfrm>
        </p:grpSpPr>
        <p:sp>
          <p:nvSpPr>
            <p:cNvPr id="15" name="Freeform 148">
              <a:extLst>
                <a:ext uri="{FF2B5EF4-FFF2-40B4-BE49-F238E27FC236}">
                  <a16:creationId xmlns:a16="http://schemas.microsoft.com/office/drawing/2014/main" xmlns="" id="{9650EF86-D3FC-48B7-9359-27E0546580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3038" y="2632075"/>
              <a:ext cx="520700" cy="519113"/>
            </a:xfrm>
            <a:custGeom>
              <a:avLst/>
              <a:gdLst>
                <a:gd name="T0" fmla="*/ 98 w 196"/>
                <a:gd name="T1" fmla="*/ 0 h 195"/>
                <a:gd name="T2" fmla="*/ 0 w 196"/>
                <a:gd name="T3" fmla="*/ 98 h 195"/>
                <a:gd name="T4" fmla="*/ 98 w 196"/>
                <a:gd name="T5" fmla="*/ 195 h 195"/>
                <a:gd name="T6" fmla="*/ 196 w 196"/>
                <a:gd name="T7" fmla="*/ 98 h 195"/>
                <a:gd name="T8" fmla="*/ 98 w 196"/>
                <a:gd name="T9" fmla="*/ 0 h 195"/>
                <a:gd name="T10" fmla="*/ 149 w 196"/>
                <a:gd name="T11" fmla="*/ 152 h 195"/>
                <a:gd name="T12" fmla="*/ 138 w 196"/>
                <a:gd name="T13" fmla="*/ 163 h 195"/>
                <a:gd name="T14" fmla="*/ 60 w 196"/>
                <a:gd name="T15" fmla="*/ 163 h 195"/>
                <a:gd name="T16" fmla="*/ 49 w 196"/>
                <a:gd name="T17" fmla="*/ 152 h 195"/>
                <a:gd name="T18" fmla="*/ 49 w 196"/>
                <a:gd name="T19" fmla="*/ 42 h 195"/>
                <a:gd name="T20" fmla="*/ 60 w 196"/>
                <a:gd name="T21" fmla="*/ 31 h 195"/>
                <a:gd name="T22" fmla="*/ 110 w 196"/>
                <a:gd name="T23" fmla="*/ 31 h 195"/>
                <a:gd name="T24" fmla="*/ 149 w 196"/>
                <a:gd name="T25" fmla="*/ 70 h 195"/>
                <a:gd name="T26" fmla="*/ 149 w 196"/>
                <a:gd name="T27" fmla="*/ 15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95">
                  <a:moveTo>
                    <a:pt x="98" y="0"/>
                  </a:moveTo>
                  <a:cubicBezTo>
                    <a:pt x="44" y="0"/>
                    <a:pt x="0" y="43"/>
                    <a:pt x="0" y="98"/>
                  </a:cubicBezTo>
                  <a:cubicBezTo>
                    <a:pt x="0" y="152"/>
                    <a:pt x="44" y="195"/>
                    <a:pt x="98" y="195"/>
                  </a:cubicBezTo>
                  <a:cubicBezTo>
                    <a:pt x="152" y="195"/>
                    <a:pt x="196" y="152"/>
                    <a:pt x="196" y="98"/>
                  </a:cubicBezTo>
                  <a:cubicBezTo>
                    <a:pt x="196" y="43"/>
                    <a:pt x="152" y="0"/>
                    <a:pt x="98" y="0"/>
                  </a:cubicBezTo>
                  <a:close/>
                  <a:moveTo>
                    <a:pt x="149" y="152"/>
                  </a:moveTo>
                  <a:cubicBezTo>
                    <a:pt x="149" y="158"/>
                    <a:pt x="144" y="163"/>
                    <a:pt x="138" y="163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4" y="163"/>
                    <a:pt x="49" y="158"/>
                    <a:pt x="49" y="15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36"/>
                    <a:pt x="54" y="31"/>
                    <a:pt x="60" y="31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49" y="70"/>
                    <a:pt x="149" y="70"/>
                    <a:pt x="149" y="70"/>
                  </a:cubicBezTo>
                  <a:lnTo>
                    <a:pt x="149" y="152"/>
                  </a:lnTo>
                  <a:close/>
                </a:path>
              </a:pathLst>
            </a:custGeom>
            <a:solidFill>
              <a:srgbClr val="E75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49">
              <a:extLst>
                <a:ext uri="{FF2B5EF4-FFF2-40B4-BE49-F238E27FC236}">
                  <a16:creationId xmlns:a16="http://schemas.microsoft.com/office/drawing/2014/main" xmlns="" id="{FCF466FE-14E9-4178-AF65-042189031E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1788" y="2743200"/>
              <a:ext cx="207963" cy="293688"/>
            </a:xfrm>
            <a:custGeom>
              <a:avLst/>
              <a:gdLst>
                <a:gd name="T0" fmla="*/ 39 w 78"/>
                <a:gd name="T1" fmla="*/ 0 h 110"/>
                <a:gd name="T2" fmla="*/ 0 w 78"/>
                <a:gd name="T3" fmla="*/ 0 h 110"/>
                <a:gd name="T4" fmla="*/ 0 w 78"/>
                <a:gd name="T5" fmla="*/ 110 h 110"/>
                <a:gd name="T6" fmla="*/ 78 w 78"/>
                <a:gd name="T7" fmla="*/ 110 h 110"/>
                <a:gd name="T8" fmla="*/ 78 w 78"/>
                <a:gd name="T9" fmla="*/ 39 h 110"/>
                <a:gd name="T10" fmla="*/ 39 w 78"/>
                <a:gd name="T11" fmla="*/ 39 h 110"/>
                <a:gd name="T12" fmla="*/ 39 w 78"/>
                <a:gd name="T13" fmla="*/ 0 h 110"/>
                <a:gd name="T14" fmla="*/ 10 w 78"/>
                <a:gd name="T15" fmla="*/ 30 h 110"/>
                <a:gd name="T16" fmla="*/ 30 w 78"/>
                <a:gd name="T17" fmla="*/ 30 h 110"/>
                <a:gd name="T18" fmla="*/ 33 w 78"/>
                <a:gd name="T19" fmla="*/ 33 h 110"/>
                <a:gd name="T20" fmla="*/ 30 w 78"/>
                <a:gd name="T21" fmla="*/ 37 h 110"/>
                <a:gd name="T22" fmla="*/ 10 w 78"/>
                <a:gd name="T23" fmla="*/ 37 h 110"/>
                <a:gd name="T24" fmla="*/ 6 w 78"/>
                <a:gd name="T25" fmla="*/ 33 h 110"/>
                <a:gd name="T26" fmla="*/ 10 w 78"/>
                <a:gd name="T27" fmla="*/ 30 h 110"/>
                <a:gd name="T28" fmla="*/ 71 w 78"/>
                <a:gd name="T29" fmla="*/ 79 h 110"/>
                <a:gd name="T30" fmla="*/ 60 w 78"/>
                <a:gd name="T31" fmla="*/ 90 h 110"/>
                <a:gd name="T32" fmla="*/ 56 w 78"/>
                <a:gd name="T33" fmla="*/ 90 h 110"/>
                <a:gd name="T34" fmla="*/ 50 w 78"/>
                <a:gd name="T35" fmla="*/ 84 h 110"/>
                <a:gd name="T36" fmla="*/ 33 w 78"/>
                <a:gd name="T37" fmla="*/ 101 h 110"/>
                <a:gd name="T38" fmla="*/ 30 w 78"/>
                <a:gd name="T39" fmla="*/ 102 h 110"/>
                <a:gd name="T40" fmla="*/ 28 w 78"/>
                <a:gd name="T41" fmla="*/ 101 h 110"/>
                <a:gd name="T42" fmla="*/ 19 w 78"/>
                <a:gd name="T43" fmla="*/ 92 h 110"/>
                <a:gd name="T44" fmla="*/ 12 w 78"/>
                <a:gd name="T45" fmla="*/ 99 h 110"/>
                <a:gd name="T46" fmla="*/ 7 w 78"/>
                <a:gd name="T47" fmla="*/ 99 h 110"/>
                <a:gd name="T48" fmla="*/ 7 w 78"/>
                <a:gd name="T49" fmla="*/ 94 h 110"/>
                <a:gd name="T50" fmla="*/ 17 w 78"/>
                <a:gd name="T51" fmla="*/ 85 h 110"/>
                <a:gd name="T52" fmla="*/ 21 w 78"/>
                <a:gd name="T53" fmla="*/ 85 h 110"/>
                <a:gd name="T54" fmla="*/ 30 w 78"/>
                <a:gd name="T55" fmla="*/ 94 h 110"/>
                <a:gd name="T56" fmla="*/ 47 w 78"/>
                <a:gd name="T57" fmla="*/ 77 h 110"/>
                <a:gd name="T58" fmla="*/ 50 w 78"/>
                <a:gd name="T59" fmla="*/ 76 h 110"/>
                <a:gd name="T60" fmla="*/ 52 w 78"/>
                <a:gd name="T61" fmla="*/ 77 h 110"/>
                <a:gd name="T62" fmla="*/ 58 w 78"/>
                <a:gd name="T63" fmla="*/ 83 h 110"/>
                <a:gd name="T64" fmla="*/ 66 w 78"/>
                <a:gd name="T65" fmla="*/ 75 h 110"/>
                <a:gd name="T66" fmla="*/ 71 w 78"/>
                <a:gd name="T67" fmla="*/ 75 h 110"/>
                <a:gd name="T68" fmla="*/ 71 w 78"/>
                <a:gd name="T69" fmla="*/ 79 h 110"/>
                <a:gd name="T70" fmla="*/ 69 w 78"/>
                <a:gd name="T71" fmla="*/ 69 h 110"/>
                <a:gd name="T72" fmla="*/ 10 w 78"/>
                <a:gd name="T73" fmla="*/ 69 h 110"/>
                <a:gd name="T74" fmla="*/ 6 w 78"/>
                <a:gd name="T75" fmla="*/ 66 h 110"/>
                <a:gd name="T76" fmla="*/ 10 w 78"/>
                <a:gd name="T77" fmla="*/ 63 h 110"/>
                <a:gd name="T78" fmla="*/ 69 w 78"/>
                <a:gd name="T79" fmla="*/ 63 h 110"/>
                <a:gd name="T80" fmla="*/ 72 w 78"/>
                <a:gd name="T81" fmla="*/ 66 h 110"/>
                <a:gd name="T82" fmla="*/ 69 w 78"/>
                <a:gd name="T83" fmla="*/ 69 h 110"/>
                <a:gd name="T84" fmla="*/ 68 w 78"/>
                <a:gd name="T85" fmla="*/ 46 h 110"/>
                <a:gd name="T86" fmla="*/ 72 w 78"/>
                <a:gd name="T87" fmla="*/ 50 h 110"/>
                <a:gd name="T88" fmla="*/ 68 w 78"/>
                <a:gd name="T89" fmla="*/ 53 h 110"/>
                <a:gd name="T90" fmla="*/ 10 w 78"/>
                <a:gd name="T91" fmla="*/ 53 h 110"/>
                <a:gd name="T92" fmla="*/ 6 w 78"/>
                <a:gd name="T93" fmla="*/ 50 h 110"/>
                <a:gd name="T94" fmla="*/ 10 w 78"/>
                <a:gd name="T95" fmla="*/ 46 h 110"/>
                <a:gd name="T96" fmla="*/ 68 w 78"/>
                <a:gd name="T97" fmla="*/ 4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" h="110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39" y="39"/>
                    <a:pt x="39" y="39"/>
                    <a:pt x="39" y="39"/>
                  </a:cubicBezTo>
                  <a:lnTo>
                    <a:pt x="39" y="0"/>
                  </a:lnTo>
                  <a:close/>
                  <a:moveTo>
                    <a:pt x="10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37"/>
                    <a:pt x="6" y="35"/>
                    <a:pt x="6" y="33"/>
                  </a:cubicBezTo>
                  <a:cubicBezTo>
                    <a:pt x="6" y="32"/>
                    <a:pt x="8" y="30"/>
                    <a:pt x="10" y="30"/>
                  </a:cubicBezTo>
                  <a:close/>
                  <a:moveTo>
                    <a:pt x="71" y="79"/>
                  </a:moveTo>
                  <a:cubicBezTo>
                    <a:pt x="60" y="90"/>
                    <a:pt x="60" y="90"/>
                    <a:pt x="60" y="90"/>
                  </a:cubicBezTo>
                  <a:cubicBezTo>
                    <a:pt x="59" y="91"/>
                    <a:pt x="57" y="91"/>
                    <a:pt x="56" y="90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2" y="101"/>
                    <a:pt x="31" y="102"/>
                    <a:pt x="30" y="102"/>
                  </a:cubicBezTo>
                  <a:cubicBezTo>
                    <a:pt x="30" y="102"/>
                    <a:pt x="29" y="101"/>
                    <a:pt x="28" y="101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0" y="100"/>
                    <a:pt x="8" y="100"/>
                    <a:pt x="7" y="99"/>
                  </a:cubicBezTo>
                  <a:cubicBezTo>
                    <a:pt x="6" y="98"/>
                    <a:pt x="6" y="96"/>
                    <a:pt x="7" y="94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3"/>
                    <a:pt x="20" y="83"/>
                    <a:pt x="21" y="8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9" y="76"/>
                    <a:pt x="50" y="76"/>
                  </a:cubicBezTo>
                  <a:cubicBezTo>
                    <a:pt x="50" y="76"/>
                    <a:pt x="51" y="76"/>
                    <a:pt x="52" y="77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8" y="74"/>
                    <a:pt x="70" y="74"/>
                    <a:pt x="71" y="75"/>
                  </a:cubicBezTo>
                  <a:cubicBezTo>
                    <a:pt x="72" y="76"/>
                    <a:pt x="72" y="78"/>
                    <a:pt x="71" y="79"/>
                  </a:cubicBezTo>
                  <a:close/>
                  <a:moveTo>
                    <a:pt x="69" y="69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8" y="69"/>
                    <a:pt x="6" y="68"/>
                    <a:pt x="6" y="66"/>
                  </a:cubicBezTo>
                  <a:cubicBezTo>
                    <a:pt x="6" y="64"/>
                    <a:pt x="8" y="63"/>
                    <a:pt x="10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70" y="63"/>
                    <a:pt x="72" y="64"/>
                    <a:pt x="72" y="66"/>
                  </a:cubicBezTo>
                  <a:cubicBezTo>
                    <a:pt x="72" y="68"/>
                    <a:pt x="70" y="69"/>
                    <a:pt x="69" y="69"/>
                  </a:cubicBezTo>
                  <a:close/>
                  <a:moveTo>
                    <a:pt x="68" y="46"/>
                  </a:moveTo>
                  <a:cubicBezTo>
                    <a:pt x="70" y="46"/>
                    <a:pt x="72" y="48"/>
                    <a:pt x="72" y="50"/>
                  </a:cubicBezTo>
                  <a:cubicBezTo>
                    <a:pt x="72" y="51"/>
                    <a:pt x="70" y="53"/>
                    <a:pt x="68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8" y="53"/>
                    <a:pt x="6" y="51"/>
                    <a:pt x="6" y="50"/>
                  </a:cubicBezTo>
                  <a:cubicBezTo>
                    <a:pt x="6" y="48"/>
                    <a:pt x="8" y="46"/>
                    <a:pt x="10" y="46"/>
                  </a:cubicBezTo>
                  <a:lnTo>
                    <a:pt x="68" y="46"/>
                  </a:lnTo>
                  <a:close/>
                </a:path>
              </a:pathLst>
            </a:custGeom>
            <a:solidFill>
              <a:srgbClr val="E75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1689141" y="2761532"/>
            <a:ext cx="8759784" cy="59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 ветряной оспой в ХМАО-Югре (на 100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тыс.нас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417113685"/>
              </p:ext>
            </p:extLst>
          </p:nvPr>
        </p:nvGraphicFramePr>
        <p:xfrm>
          <a:off x="1828801" y="3355981"/>
          <a:ext cx="8391524" cy="2997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747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Рис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739" y="218364"/>
            <a:ext cx="8547100" cy="520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Прямоугольник 1"/>
          <p:cNvSpPr>
            <a:spLocks noChangeArrowheads="1"/>
          </p:cNvSpPr>
          <p:nvPr/>
        </p:nvSpPr>
        <p:spPr bwMode="auto">
          <a:xfrm>
            <a:off x="272143" y="5236032"/>
            <a:ext cx="1156062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Расчётное ежегодное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число новых случаев ВПЧ-ассоциированных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злокачественных новообразований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в РФ</a:t>
            </a:r>
            <a:r>
              <a:rPr lang="ru-RU" alt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в 2007-2016гг среди </a:t>
            </a:r>
            <a:r>
              <a:rPr lang="ru-RU" alt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мужского и женского </a:t>
            </a:r>
            <a:r>
              <a:rPr lang="ru-RU" alt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населения –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22 545сл</a:t>
            </a:r>
            <a:r>
              <a:rPr lang="ru-RU" alt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. (15,6 </a:t>
            </a:r>
            <a:r>
              <a:rPr lang="ru-RU" alt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на 100 000 </a:t>
            </a:r>
            <a:r>
              <a:rPr lang="ru-RU" alt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нас. Муж </a:t>
            </a:r>
            <a:r>
              <a:rPr lang="ru-RU" alt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- 7,5 </a:t>
            </a:r>
            <a:r>
              <a:rPr lang="ru-RU" alt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; Жен </a:t>
            </a:r>
            <a:r>
              <a:rPr lang="ru-RU" alt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- 22,6 на </a:t>
            </a:r>
            <a:r>
              <a:rPr lang="ru-RU" alt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100тыс.женщин</a:t>
            </a:r>
            <a:endParaRPr lang="ru-RU" altLang="ru-RU" sz="1400" dirty="0">
              <a:solidFill>
                <a:srgbClr val="C00000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АБ – 40 961сл   (28,4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на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100тыс. Нас); Муж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-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26,1  на 100 </a:t>
            </a:r>
            <a:r>
              <a:rPr lang="ru-RU" altLang="ru-RU" sz="1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т.мужчин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; Жен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- 30,4 на 100 000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женщин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CIN –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512 610сл</a:t>
            </a:r>
            <a:r>
              <a:rPr lang="en-US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-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662,0 на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100тыс.женщин, CIN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I - 497,5 на 100 </a:t>
            </a: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тыс. жен и CIN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II/III - 164,5 на 100 </a:t>
            </a:r>
            <a:r>
              <a:rPr lang="ru-RU" altLang="ru-RU" sz="1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тыс.жен</a:t>
            </a:r>
            <a:endParaRPr lang="ru-RU" altLang="ru-RU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719291"/>
              </p:ext>
            </p:extLst>
          </p:nvPr>
        </p:nvGraphicFramePr>
        <p:xfrm>
          <a:off x="1030514" y="252540"/>
          <a:ext cx="10000343" cy="6302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Слайд" r:id="rId3" imgW="2770617" imgH="2077268" progId="PowerPoint.Slide.12">
                  <p:embed/>
                </p:oleObj>
              </mc:Choice>
              <mc:Fallback>
                <p:oleObj name="Слайд" r:id="rId3" imgW="2770617" imgH="2077268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0514" y="252540"/>
                        <a:ext cx="10000343" cy="63023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54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соседними углами 7"/>
          <p:cNvSpPr/>
          <p:nvPr/>
        </p:nvSpPr>
        <p:spPr>
          <a:xfrm rot="10800000">
            <a:off x="7218665" y="2340570"/>
            <a:ext cx="4733987" cy="3824734"/>
          </a:xfrm>
          <a:prstGeom prst="round2Same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0960" y="285728"/>
            <a:ext cx="11811040" cy="87805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0" tIns="45720" rIns="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Совершенствование Регионального календаря прививок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218665" y="1448790"/>
            <a:ext cx="4718315" cy="605641"/>
          </a:xfrm>
          <a:prstGeom prst="round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 fontScale="92500"/>
          </a:bodyPr>
          <a:lstStyle/>
          <a:p>
            <a:pPr algn="ctr"/>
            <a:r>
              <a:rPr lang="ru-RU" dirty="0" smtClean="0"/>
              <a:t>Предлагаемая схема иммунизации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7218665" y="2278758"/>
            <a:ext cx="4718315" cy="3958554"/>
          </a:xfrm>
          <a:ln>
            <a:noFill/>
            <a:round/>
          </a:ln>
        </p:spPr>
        <p:txBody>
          <a:bodyPr>
            <a:noAutofit/>
          </a:bodyPr>
          <a:lstStyle/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средства для полного обеспечения регионального календаря прививок, в который будут включены необходимые контингенты и в количествах, предусмотренных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эпдемиологическими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правилами</a:t>
            </a:r>
          </a:p>
          <a:p>
            <a:pPr marL="0" indent="0" algn="just">
              <a:spcBef>
                <a:spcPts val="0"/>
              </a:spcBef>
              <a:buClr>
                <a:srgbClr val="C00000"/>
              </a:buClr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Заключить соглашение между союзом промышленников округа, Губернатором и Союзом профсоюзом округа, возможно это дополнительное соглашение к имеющемуся трехстороннему соглашению в области социально-трудовых отношений, в котором будет предусмотрена разработка корпоративных календарей прививок с учетом Национального календаря и регионального календаря по эпидемическим показаниям</a:t>
            </a:r>
          </a:p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endParaRPr lang="ru-RU" sz="1600" dirty="0"/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 rot="10800000">
            <a:off x="240108" y="2340573"/>
            <a:ext cx="4733227" cy="3824735"/>
          </a:xfrm>
          <a:prstGeom prst="round2Same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3"/>
          </p:nvPr>
        </p:nvSpPr>
        <p:spPr>
          <a:xfrm>
            <a:off x="240107" y="1446354"/>
            <a:ext cx="4733987" cy="608077"/>
          </a:xfrm>
          <a:prstGeom prst="round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 fontScale="47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4200" dirty="0" smtClean="0"/>
              <a:t>Предлагаемая </a:t>
            </a:r>
            <a:r>
              <a:rPr lang="ru-RU" sz="4200" dirty="0"/>
              <a:t>схема иммунизации</a:t>
            </a:r>
          </a:p>
          <a:p>
            <a:pPr algn="ctr"/>
            <a:endParaRPr lang="ru-RU" sz="4200" dirty="0"/>
          </a:p>
        </p:txBody>
      </p:sp>
      <p:sp>
        <p:nvSpPr>
          <p:cNvPr id="17" name="Объект 6"/>
          <p:cNvSpPr>
            <a:spLocks noGrp="1"/>
          </p:cNvSpPr>
          <p:nvPr>
            <p:ph sz="quarter" idx="4"/>
          </p:nvPr>
        </p:nvSpPr>
        <p:spPr>
          <a:xfrm>
            <a:off x="240108" y="2278759"/>
            <a:ext cx="4718315" cy="3886550"/>
          </a:xfrm>
          <a:ln>
            <a:noFill/>
            <a:round/>
          </a:ln>
        </p:spPr>
        <p:txBody>
          <a:bodyPr>
            <a:normAutofit/>
          </a:bodyPr>
          <a:lstStyle/>
          <a:p>
            <a:pPr lvl="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Предусмотреть плановую иммунизацию против ВПЧ без гендерного подхода</a:t>
            </a:r>
          </a:p>
          <a:p>
            <a:pPr lvl="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иммунизацию против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ротавирусной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нфекции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первого года жизни во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образованиях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ревакцинацию против коклюша  в 6-7 лет, подростков, взрослых в окружении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новорожденных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Предусмотреть плановую иммунизацию детского населения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ветряной оспой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1-2 года, до поступления в организованные коллективы, тем самым ожидаемый эффект снижения заболеваемости наступит через 2-3 года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-179388">
              <a:spcBef>
                <a:spcPts val="0"/>
              </a:spcBef>
              <a:buClr>
                <a:srgbClr val="C00000"/>
              </a:buClr>
            </a:pPr>
            <a:endParaRPr lang="ru-RU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5360" y="6165307"/>
            <a:ext cx="11809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*при недостаточном финансировании иммунизируются группы риска</a:t>
            </a:r>
          </a:p>
          <a:p>
            <a:r>
              <a:rPr lang="ru-RU" sz="1200" dirty="0" smtClean="0"/>
              <a:t>**</a:t>
            </a:r>
            <a:r>
              <a:rPr lang="en-US" sz="1200" dirty="0"/>
              <a:t>A.L. Greer, D.N. </a:t>
            </a:r>
            <a:r>
              <a:rPr lang="en-US" sz="1200" dirty="0" err="1"/>
              <a:t>Fisman</a:t>
            </a:r>
            <a:r>
              <a:rPr lang="en-US" sz="1200" dirty="0"/>
              <a:t> Keeping vulnerable children safe from pertussis: preventing nosocomial pertussis transmission in the neonatal intensive care unit Infect Control </a:t>
            </a:r>
            <a:r>
              <a:rPr lang="en-US" sz="1200" dirty="0" err="1"/>
              <a:t>Hosp</a:t>
            </a:r>
            <a:r>
              <a:rPr lang="en-US" sz="1200" dirty="0"/>
              <a:t> </a:t>
            </a:r>
            <a:r>
              <a:rPr lang="en-US" sz="1200" dirty="0" err="1"/>
              <a:t>Epidemiol</a:t>
            </a:r>
            <a:r>
              <a:rPr lang="en-US" sz="1200" dirty="0"/>
              <a:t>, 30 (11) (2009), pp. </a:t>
            </a:r>
            <a:r>
              <a:rPr lang="en-US" sz="1200" dirty="0" smtClean="0"/>
              <a:t>1084–1089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317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2"/>
          <p:cNvSpPr>
            <a:spLocks/>
          </p:cNvSpPr>
          <p:nvPr/>
        </p:nvSpPr>
        <p:spPr bwMode="gray">
          <a:xfrm rot="6456333">
            <a:off x="8716293" y="3389787"/>
            <a:ext cx="4092383" cy="926101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gray">
          <a:xfrm>
            <a:off x="233472" y="4744111"/>
            <a:ext cx="9030879" cy="900000"/>
          </a:xfrm>
          <a:prstGeom prst="round2Diag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/>
          <a:lstStyle/>
          <a:p>
            <a:pPr>
              <a:buClr>
                <a:srgbClr val="00B050"/>
              </a:buClr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Включение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стандартов иммунизации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взрослого населения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образовательные программы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медицинских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ВУЗов</a:t>
            </a: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gray">
          <a:xfrm>
            <a:off x="226941" y="3656424"/>
            <a:ext cx="8461347" cy="924704"/>
          </a:xfrm>
          <a:prstGeom prst="round2Diag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приверженности вакцинопрофилактике медицинских работников, законодательной и исполнительной власти, СМИ </a:t>
            </a: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gray">
          <a:xfrm>
            <a:off x="239350" y="2939718"/>
            <a:ext cx="8067399" cy="561291"/>
          </a:xfrm>
          <a:prstGeom prst="round2Diag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514350" indent="-514350">
              <a:buClr>
                <a:srgbClr val="00B050"/>
              </a:buClr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информированности населения</a:t>
            </a:r>
          </a:p>
        </p:txBody>
      </p:sp>
      <p:sp>
        <p:nvSpPr>
          <p:cNvPr id="42" name="Freeform 12"/>
          <p:cNvSpPr>
            <a:spLocks/>
          </p:cNvSpPr>
          <p:nvPr/>
        </p:nvSpPr>
        <p:spPr bwMode="gray">
          <a:xfrm rot="7139401">
            <a:off x="8862055" y="2901777"/>
            <a:ext cx="3015431" cy="926101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Freeform 12"/>
          <p:cNvSpPr>
            <a:spLocks/>
          </p:cNvSpPr>
          <p:nvPr/>
        </p:nvSpPr>
        <p:spPr bwMode="gray">
          <a:xfrm rot="7986172">
            <a:off x="8691432" y="2503294"/>
            <a:ext cx="2610131" cy="104938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9" name="Freeform 12"/>
          <p:cNvSpPr>
            <a:spLocks/>
          </p:cNvSpPr>
          <p:nvPr/>
        </p:nvSpPr>
        <p:spPr bwMode="gray">
          <a:xfrm rot="9057708">
            <a:off x="8455322" y="2154207"/>
            <a:ext cx="2787052" cy="977946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55" name="Oval 9"/>
          <p:cNvSpPr>
            <a:spLocks noChangeArrowheads="1"/>
          </p:cNvSpPr>
          <p:nvPr/>
        </p:nvSpPr>
        <p:spPr bwMode="gray">
          <a:xfrm>
            <a:off x="0" y="188640"/>
            <a:ext cx="12192000" cy="2232248"/>
          </a:xfrm>
          <a:prstGeom prst="ellipse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gray">
          <a:xfrm>
            <a:off x="1" y="519343"/>
            <a:ext cx="1190869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Условия для эффективной реализации региональных программ и календарей профилактических прививок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gray">
          <a:xfrm>
            <a:off x="208712" y="5782139"/>
            <a:ext cx="9620317" cy="737086"/>
          </a:xfrm>
          <a:prstGeom prst="round2Diag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ctr"/>
          <a:lstStyle/>
          <a:p>
            <a:pPr>
              <a:buClr>
                <a:srgbClr val="00B050"/>
              </a:buClr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коммуникационных стратегий обеспечения информированности </a:t>
            </a:r>
          </a:p>
        </p:txBody>
      </p:sp>
    </p:spTree>
    <p:extLst>
      <p:ext uri="{BB962C8B-B14F-4D97-AF65-F5344CB8AC3E}">
        <p14:creationId xmlns:p14="http://schemas.microsoft.com/office/powerpoint/2010/main" val="14652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3465705" y="-1654087"/>
            <a:ext cx="6455071" cy="10191824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3036179" y="-1202543"/>
            <a:ext cx="6072230" cy="933452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8115" name="AutoShape 51"/>
          <p:cNvSpPr>
            <a:spLocks noChangeArrowheads="1"/>
          </p:cNvSpPr>
          <p:nvPr/>
        </p:nvSpPr>
        <p:spPr bwMode="gray">
          <a:xfrm>
            <a:off x="2317726" y="264234"/>
            <a:ext cx="9747604" cy="592997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Иммунизация позволяет  ежегодно предотвращать от 2 до 3 млн. случаев смерти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 дифтерии, столбняка, коклюша и кори.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063725" y="264235"/>
            <a:ext cx="508000" cy="519245"/>
            <a:chOff x="2078" y="1387"/>
            <a:chExt cx="1615" cy="2201"/>
          </a:xfrm>
        </p:grpSpPr>
        <p:sp>
          <p:nvSpPr>
            <p:cNvPr id="99377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8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0" name="Oval 56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0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2" name="Oval 58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2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17207" y="4000504"/>
            <a:ext cx="25889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World Health</a:t>
            </a: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Organization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s://xn----7sbebh0ancglw1b6dwg.xn--p1ai/theme/img/WHO_Logo_c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1" y="1357298"/>
            <a:ext cx="3619525" cy="2714644"/>
          </a:xfrm>
          <a:prstGeom prst="rect">
            <a:avLst/>
          </a:prstGeom>
          <a:noFill/>
        </p:spPr>
      </p:pic>
      <p:sp>
        <p:nvSpPr>
          <p:cNvPr id="70" name="AutoShape 51"/>
          <p:cNvSpPr>
            <a:spLocks noChangeArrowheads="1"/>
          </p:cNvSpPr>
          <p:nvPr/>
        </p:nvSpPr>
        <p:spPr bwMode="gray">
          <a:xfrm>
            <a:off x="3809985" y="1000108"/>
            <a:ext cx="8343311" cy="785818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30 лет, на которые возросла средняя продолжительность жизни в развитых странах в XX веке,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 лет обусловлено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вакцинопрофилактикой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AutoShape 51"/>
          <p:cNvSpPr>
            <a:spLocks noChangeArrowheads="1"/>
          </p:cNvSpPr>
          <p:nvPr/>
        </p:nvSpPr>
        <p:spPr bwMode="gray">
          <a:xfrm>
            <a:off x="4571989" y="1928802"/>
            <a:ext cx="7620011" cy="642942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«Чистая вода и вакцинация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единственные меры реально влияющие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общественное здоровье»</a:t>
            </a:r>
          </a:p>
        </p:txBody>
      </p:sp>
      <p:sp>
        <p:nvSpPr>
          <p:cNvPr id="72" name="AutoShape 51"/>
          <p:cNvSpPr>
            <a:spLocks noChangeArrowheads="1"/>
          </p:cNvSpPr>
          <p:nvPr/>
        </p:nvSpPr>
        <p:spPr bwMode="gray">
          <a:xfrm>
            <a:off x="4857741" y="2714620"/>
            <a:ext cx="7334259" cy="807314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стратегическая инвестиция в охрану здоровья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благополучие индивидуума, семьи и нации в целом с выраженным социальным и экономическим эффектом</a:t>
            </a:r>
          </a:p>
        </p:txBody>
      </p:sp>
      <p:sp>
        <p:nvSpPr>
          <p:cNvPr id="74" name="AutoShape 51"/>
          <p:cNvSpPr>
            <a:spLocks noChangeArrowheads="1"/>
          </p:cNvSpPr>
          <p:nvPr/>
        </p:nvSpPr>
        <p:spPr bwMode="gray">
          <a:xfrm>
            <a:off x="4762533" y="3764478"/>
            <a:ext cx="7429467" cy="757588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 Ни одна мера медико-санитарной профилактики не является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 эффективной по стоимости, чем иммунизация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en-US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AutoShape 51"/>
          <p:cNvSpPr>
            <a:spLocks noChangeArrowheads="1"/>
          </p:cNvSpPr>
          <p:nvPr/>
        </p:nvSpPr>
        <p:spPr bwMode="gray">
          <a:xfrm>
            <a:off x="4191029" y="4786322"/>
            <a:ext cx="8000971" cy="866333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прерывает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порочный круг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роста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резистентности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 антибиотикам 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существенно влияет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уровень диссеминации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возбудителей инфекционных болезней среди населения. </a:t>
            </a:r>
          </a:p>
        </p:txBody>
      </p:sp>
      <p:sp>
        <p:nvSpPr>
          <p:cNvPr id="76" name="AutoShape 51"/>
          <p:cNvSpPr>
            <a:spLocks noChangeArrowheads="1"/>
          </p:cNvSpPr>
          <p:nvPr/>
        </p:nvSpPr>
        <p:spPr bwMode="gray">
          <a:xfrm>
            <a:off x="2857477" y="5830784"/>
            <a:ext cx="9334480" cy="670050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Настоящий век должен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стать веком вакцин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иммунизация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станет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стратегией профилактики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4286237" y="2002557"/>
            <a:ext cx="508000" cy="519245"/>
            <a:chOff x="2078" y="1387"/>
            <a:chExt cx="1615" cy="2201"/>
          </a:xfrm>
        </p:grpSpPr>
        <p:sp>
          <p:nvSpPr>
            <p:cNvPr id="99365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66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34" name="Oval 70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8" name="Oval 71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36" name="Oval 72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0" name="Oval 73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4571991" y="3002689"/>
            <a:ext cx="474133" cy="519245"/>
            <a:chOff x="2078" y="1387"/>
            <a:chExt cx="1615" cy="2201"/>
          </a:xfrm>
        </p:grpSpPr>
        <p:sp>
          <p:nvSpPr>
            <p:cNvPr id="99353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54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48" name="Oval 84"/>
            <p:cNvSpPr>
              <a:spLocks noChangeArrowheads="1"/>
            </p:cNvSpPr>
            <p:nvPr/>
          </p:nvSpPr>
          <p:spPr bwMode="gray">
            <a:xfrm>
              <a:off x="2251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6" name="Oval 85"/>
            <p:cNvSpPr>
              <a:spLocks noChangeArrowheads="1"/>
            </p:cNvSpPr>
            <p:nvPr/>
          </p:nvSpPr>
          <p:spPr bwMode="gray">
            <a:xfrm>
              <a:off x="2254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50" name="Oval 86"/>
            <p:cNvSpPr>
              <a:spLocks noChangeArrowheads="1"/>
            </p:cNvSpPr>
            <p:nvPr/>
          </p:nvSpPr>
          <p:spPr bwMode="gray">
            <a:xfrm>
              <a:off x="2338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8" name="Oval 87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4476740" y="4002821"/>
            <a:ext cx="473443" cy="519245"/>
            <a:chOff x="2078" y="1387"/>
            <a:chExt cx="1615" cy="2201"/>
          </a:xfrm>
        </p:grpSpPr>
        <p:sp>
          <p:nvSpPr>
            <p:cNvPr id="99347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8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56"/>
            <p:cNvSpPr>
              <a:spLocks noChangeArrowheads="1"/>
            </p:cNvSpPr>
            <p:nvPr/>
          </p:nvSpPr>
          <p:spPr bwMode="gray">
            <a:xfrm>
              <a:off x="2253" y="1387"/>
              <a:ext cx="88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0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88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7" name="Oval 58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2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3" name="Group 60"/>
          <p:cNvGrpSpPr>
            <a:grpSpLocks/>
          </p:cNvGrpSpPr>
          <p:nvPr/>
        </p:nvGrpSpPr>
        <p:grpSpPr bwMode="auto">
          <a:xfrm>
            <a:off x="3809984" y="5002953"/>
            <a:ext cx="508000" cy="519245"/>
            <a:chOff x="2078" y="1387"/>
            <a:chExt cx="1615" cy="2201"/>
          </a:xfrm>
        </p:grpSpPr>
        <p:sp>
          <p:nvSpPr>
            <p:cNvPr id="56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Oval 63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64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65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6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3" name="Group 81"/>
          <p:cNvGrpSpPr>
            <a:grpSpLocks/>
          </p:cNvGrpSpPr>
          <p:nvPr/>
        </p:nvGrpSpPr>
        <p:grpSpPr bwMode="auto">
          <a:xfrm>
            <a:off x="2476476" y="6003085"/>
            <a:ext cx="474133" cy="519245"/>
            <a:chOff x="2078" y="1387"/>
            <a:chExt cx="1615" cy="2201"/>
          </a:xfrm>
        </p:grpSpPr>
        <p:sp>
          <p:nvSpPr>
            <p:cNvPr id="64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Oval 84"/>
            <p:cNvSpPr>
              <a:spLocks noChangeArrowheads="1"/>
            </p:cNvSpPr>
            <p:nvPr/>
          </p:nvSpPr>
          <p:spPr bwMode="gray">
            <a:xfrm>
              <a:off x="2251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85"/>
            <p:cNvSpPr>
              <a:spLocks noChangeArrowheads="1"/>
            </p:cNvSpPr>
            <p:nvPr/>
          </p:nvSpPr>
          <p:spPr bwMode="gray">
            <a:xfrm>
              <a:off x="2254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8" name="Oval 86"/>
            <p:cNvSpPr>
              <a:spLocks noChangeArrowheads="1"/>
            </p:cNvSpPr>
            <p:nvPr/>
          </p:nvSpPr>
          <p:spPr bwMode="gray">
            <a:xfrm>
              <a:off x="2338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87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3524232" y="1145301"/>
            <a:ext cx="508000" cy="519245"/>
            <a:chOff x="2078" y="1387"/>
            <a:chExt cx="1615" cy="2201"/>
          </a:xfrm>
        </p:grpSpPr>
        <p:sp>
          <p:nvSpPr>
            <p:cNvPr id="99371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2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7" name="Oval 63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4" name="Oval 64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9" name="Oval 65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6" name="Oval 66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163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3750425" cy="530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/>
              <a:t>Результаты ответов </a:t>
            </a:r>
            <a:r>
              <a:rPr lang="ru-RU" sz="1600" dirty="0" smtClean="0"/>
              <a:t>врачей на </a:t>
            </a:r>
            <a:r>
              <a:rPr lang="ru-RU" sz="1600" dirty="0"/>
              <a:t>вопрос: «Достаточно ли информации о вакцинопрофилактике Вы имеете?»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087647"/>
            <a:ext cx="3966556" cy="19659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3133265"/>
            <a:ext cx="4182687" cy="740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dirty="0" smtClean="0"/>
              <a:t>Результаты ответов врачей на вопрос: « Проводятся и как часто на Вашем месте работы семинары или лекции на тему вакцинации»?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image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73731"/>
            <a:ext cx="3966557" cy="2455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6030923" y="358318"/>
            <a:ext cx="4634306" cy="820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Врачи, которые чаще всего назначают </a:t>
            </a:r>
            <a:r>
              <a:rPr lang="ru-RU" alt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медотводы</a:t>
            </a:r>
            <a:r>
              <a:rPr lang="ru-RU" alt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от прививок</a:t>
            </a:r>
          </a:p>
        </p:txBody>
      </p:sp>
      <p:graphicFrame>
        <p:nvGraphicFramePr>
          <p:cNvPr id="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461897"/>
              </p:ext>
            </p:extLst>
          </p:nvPr>
        </p:nvGraphicFramePr>
        <p:xfrm>
          <a:off x="6081723" y="1247775"/>
          <a:ext cx="5071562" cy="381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95040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769100" y="630238"/>
            <a:ext cx="5183717" cy="1143000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/>
              <a:t>Мнение: слишком много уколов!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068638"/>
            <a:ext cx="11151029" cy="316865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Частота причинения необоснованной боли </a:t>
            </a:r>
            <a:r>
              <a:rPr lang="ru-RU" altLang="ru-RU" dirty="0" smtClean="0"/>
              <a:t>детям в стационарах РФ: </a:t>
            </a:r>
            <a:r>
              <a:rPr lang="ru-RU" altLang="ru-RU" b="1" dirty="0" smtClean="0">
                <a:solidFill>
                  <a:srgbClr val="C00000"/>
                </a:solidFill>
              </a:rPr>
              <a:t>67% </a:t>
            </a:r>
            <a:r>
              <a:rPr lang="ru-RU" altLang="ru-RU" dirty="0" smtClean="0"/>
              <a:t>(8 регионов, 47 больниц)</a:t>
            </a:r>
          </a:p>
          <a:p>
            <a:r>
              <a:rPr lang="ru-RU" altLang="ru-RU" dirty="0" smtClean="0"/>
              <a:t>По меньшей мере </a:t>
            </a:r>
            <a:r>
              <a:rPr lang="ru-RU" altLang="ru-RU" b="1" dirty="0" smtClean="0">
                <a:solidFill>
                  <a:srgbClr val="C00000"/>
                </a:solidFill>
              </a:rPr>
              <a:t>70%</a:t>
            </a:r>
            <a:r>
              <a:rPr lang="ru-RU" altLang="ru-RU" dirty="0" smtClean="0"/>
              <a:t> </a:t>
            </a:r>
            <a:r>
              <a:rPr lang="ru-RU" altLang="ru-RU" b="1" dirty="0" smtClean="0">
                <a:solidFill>
                  <a:srgbClr val="C00000"/>
                </a:solidFill>
              </a:rPr>
              <a:t>госпитализированных</a:t>
            </a:r>
            <a:r>
              <a:rPr lang="ru-RU" altLang="ru-RU" dirty="0" smtClean="0"/>
              <a:t> детей получают </a:t>
            </a:r>
            <a:r>
              <a:rPr lang="en-US" altLang="ru-RU" dirty="0" smtClean="0"/>
              <a:t>         </a:t>
            </a:r>
            <a:r>
              <a:rPr lang="en-US" altLang="ru-RU" b="1" dirty="0" smtClean="0">
                <a:solidFill>
                  <a:srgbClr val="C00000"/>
                </a:solidFill>
              </a:rPr>
              <a:t>&gt;</a:t>
            </a:r>
            <a:r>
              <a:rPr lang="ru-RU" altLang="ru-RU" b="1" dirty="0" smtClean="0">
                <a:solidFill>
                  <a:srgbClr val="C00000"/>
                </a:solidFill>
              </a:rPr>
              <a:t> 1 инъекции в день от 5 до 14 дней </a:t>
            </a:r>
            <a:r>
              <a:rPr lang="ru-RU" altLang="ru-RU" dirty="0" smtClean="0"/>
              <a:t>подряд</a:t>
            </a:r>
          </a:p>
        </p:txBody>
      </p:sp>
      <p:pic>
        <p:nvPicPr>
          <p:cNvPr id="11268" name="Picture 2" descr="https://www.startsmile.ru/upload/iblock/1ea/shutterstock_158575307_1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84" y="225425"/>
            <a:ext cx="62738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262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254002" y="2280919"/>
            <a:ext cx="1683996" cy="156966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ru-RU" altLang="ru-RU" sz="1200" dirty="0" smtClean="0">
                <a:solidFill>
                  <a:prstClr val="black"/>
                </a:solidFill>
                <a:latin typeface="Calibri"/>
              </a:rPr>
              <a:t>;</a:t>
            </a:r>
            <a:endParaRPr lang="ru-RU" altLang="ru-RU" sz="1200" dirty="0">
              <a:solidFill>
                <a:prstClr val="black"/>
              </a:solidFill>
              <a:latin typeface="Calibri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10800000">
            <a:off x="6937999" y="2340568"/>
            <a:ext cx="4236682" cy="4328791"/>
          </a:xfrm>
          <a:prstGeom prst="round2Same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809720" y="428604"/>
            <a:ext cx="8208912" cy="108012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0" tIns="45720" rIns="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prstClr val="black"/>
                </a:solidFill>
                <a:latin typeface="Calibri"/>
              </a:rPr>
              <a:t>Причины недостаточной  приверженности к вакцинации</a:t>
            </a:r>
            <a:endParaRPr lang="ru-RU" sz="2400" b="1" cap="all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937999" y="1700809"/>
            <a:ext cx="4236682" cy="639762"/>
          </a:xfrm>
          <a:prstGeom prst="round2Same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 fontScale="62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400" dirty="0" smtClean="0"/>
              <a:t> </a:t>
            </a:r>
            <a:r>
              <a:rPr lang="ru-RU" sz="3400" dirty="0"/>
              <a:t>Недостатки</a:t>
            </a:r>
          </a:p>
          <a:p>
            <a:pPr algn="ctr"/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937999" y="2340638"/>
            <a:ext cx="4142866" cy="4098249"/>
          </a:xfrm>
          <a:ln>
            <a:noFill/>
            <a:round/>
          </a:ln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altLang="ru-RU" sz="1600" b="1" u="sng" dirty="0" smtClean="0">
                <a:cs typeface="Times New Roman" pitchFamily="18" charset="0"/>
              </a:rPr>
              <a:t>Безучастный процесс  вакцинации: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53% респондентов отметили, что вакцинирующий медперсонал не  рассказывает сам пациенту, что с ним будут делать, не показывает  упаковку от вакцины, часто не пытается установить контакт  с пациентом, давая только сухие указания типа: «держите ноги ребенка», что может вызвать страх не только у ребенка, но и родителей . У некоторых людей это вообще единственная причина отказа от прививки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altLang="ru-RU" sz="1600" dirty="0">
              <a:cs typeface="Times New Roman" pitchFamily="18" charset="0"/>
            </a:endParaRPr>
          </a:p>
          <a:p>
            <a:pPr marL="180975" indent="-180975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</a:pPr>
            <a:endParaRPr lang="ru-RU" altLang="ru-RU" sz="1600" b="1" dirty="0">
              <a:cs typeface="Times New Roman" pitchFamily="18" charset="0"/>
            </a:endParaRPr>
          </a:p>
          <a:p>
            <a:pPr marL="180975" indent="-180975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</a:pPr>
            <a:endParaRPr lang="ru-RU" altLang="ru-RU" sz="1600" b="1" dirty="0">
              <a:cs typeface="Times New Roman" pitchFamily="18" charset="0"/>
            </a:endParaRPr>
          </a:p>
          <a:p>
            <a:pPr marL="180975" indent="-180975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</a:pPr>
            <a:endParaRPr lang="ru-RU" altLang="ru-RU" sz="1600" b="1" dirty="0"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 rot="10800000">
            <a:off x="997527" y="2340570"/>
            <a:ext cx="4256475" cy="4328790"/>
          </a:xfrm>
          <a:prstGeom prst="round2Same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3"/>
          </p:nvPr>
        </p:nvSpPr>
        <p:spPr>
          <a:xfrm>
            <a:off x="985652" y="1700808"/>
            <a:ext cx="4268350" cy="639762"/>
          </a:xfrm>
          <a:prstGeom prst="round2Same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/>
              <a:t> Недостатки</a:t>
            </a:r>
            <a:endParaRPr lang="ru-RU" dirty="0"/>
          </a:p>
        </p:txBody>
      </p:sp>
      <p:sp>
        <p:nvSpPr>
          <p:cNvPr id="17" name="Объект 6"/>
          <p:cNvSpPr>
            <a:spLocks noGrp="1"/>
          </p:cNvSpPr>
          <p:nvPr>
            <p:ph sz="quarter" idx="4"/>
          </p:nvPr>
        </p:nvSpPr>
        <p:spPr>
          <a:xfrm>
            <a:off x="985652" y="2340570"/>
            <a:ext cx="4257166" cy="4328790"/>
          </a:xfrm>
          <a:ln>
            <a:noFill/>
            <a:round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u="sng" dirty="0" smtClean="0">
                <a:cs typeface="Times New Roman" pitchFamily="18" charset="0"/>
              </a:rPr>
              <a:t>Отсутствие должного информирования</a:t>
            </a:r>
          </a:p>
          <a:p>
            <a:pPr marL="180975" indent="-180975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Врачи не рассказывают  о пользе и рисках вакцинации</a:t>
            </a:r>
          </a:p>
          <a:p>
            <a:pPr marL="180975" indent="-180975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Врачи не предупреждают о плановых прививках</a:t>
            </a:r>
          </a:p>
          <a:p>
            <a:pPr marL="0" indent="0">
              <a:buNone/>
            </a:pP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Разубеждение пациента медперсоналом</a:t>
            </a:r>
          </a:p>
          <a:p>
            <a:pPr marL="180975" indent="-180975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Медперсонал отговаривает от вакцинации</a:t>
            </a:r>
          </a:p>
          <a:p>
            <a:pPr marL="180975" indent="-180975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вакцинации требуют ОАК,  ОАМ без отклонений и перед каждой прививкой</a:t>
            </a:r>
          </a:p>
          <a:p>
            <a:pPr marL="180975" indent="-180975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Ложные медицинские отводы</a:t>
            </a:r>
          </a:p>
          <a:p>
            <a:pPr marL="180975" indent="-180975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«правильного» заключения врача-специалиста</a:t>
            </a:r>
          </a:p>
          <a:p>
            <a:pPr marL="180975" indent="-180975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рекомендует отложить вакцинацию на длительный срок «пока ребенок не окрепнет» </a:t>
            </a:r>
          </a:p>
          <a:p>
            <a:pPr marL="180975" indent="-180975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/>
            <a:endParaRPr lang="ru-RU" sz="1300" b="1" dirty="0" smtClean="0">
              <a:cs typeface="Times New Roman" pitchFamily="18" charset="0"/>
            </a:endParaRPr>
          </a:p>
          <a:p>
            <a:pPr marL="180975" indent="-180975"/>
            <a:endParaRPr lang="ru-RU" sz="13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254002" y="2280919"/>
            <a:ext cx="1683996" cy="156966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ru-RU" altLang="ru-RU" sz="1200" dirty="0" smtClean="0">
                <a:solidFill>
                  <a:prstClr val="black"/>
                </a:solidFill>
                <a:latin typeface="Calibri"/>
              </a:rPr>
              <a:t>;</a:t>
            </a:r>
            <a:endParaRPr lang="ru-RU" altLang="ru-RU" sz="1200" dirty="0">
              <a:solidFill>
                <a:prstClr val="black"/>
              </a:solidFill>
              <a:latin typeface="Calibri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10800000">
            <a:off x="6937999" y="2340568"/>
            <a:ext cx="4236682" cy="4328791"/>
          </a:xfrm>
          <a:prstGeom prst="round2Same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809720" y="428604"/>
            <a:ext cx="8208912" cy="108012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0" tIns="45720" rIns="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prstClr val="black"/>
                </a:solidFill>
                <a:latin typeface="Calibri"/>
              </a:rPr>
              <a:t>Совершенствование работы по  приверженности к вакцинации</a:t>
            </a:r>
            <a:endParaRPr lang="ru-RU" sz="2400" b="1" cap="all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937999" y="1700809"/>
            <a:ext cx="4236682" cy="639762"/>
          </a:xfrm>
          <a:prstGeom prst="round2Same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 fontScale="250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sz="9600" dirty="0" smtClean="0"/>
          </a:p>
          <a:p>
            <a:pPr algn="ctr"/>
            <a:r>
              <a:rPr lang="ru-RU" sz="9600" dirty="0" smtClean="0"/>
              <a:t>Предложения</a:t>
            </a:r>
            <a:endParaRPr lang="ru-RU" sz="9600" dirty="0"/>
          </a:p>
          <a:p>
            <a:pPr algn="ctr"/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937999" y="2340638"/>
            <a:ext cx="4142866" cy="4098249"/>
          </a:xfrm>
          <a:ln>
            <a:noFill/>
            <a:round/>
          </a:ln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altLang="ru-RU" sz="1600" b="1" u="sng" dirty="0" smtClean="0">
                <a:cs typeface="Times New Roman" pitchFamily="18" charset="0"/>
              </a:rPr>
              <a:t>Реальные «заказчики» вакцинации: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altLang="ru-RU" sz="1600" b="1" u="sng" dirty="0" smtClean="0">
                <a:cs typeface="Times New Roman" pitchFamily="18" charset="0"/>
              </a:rPr>
              <a:t>Для детей: </a:t>
            </a:r>
            <a:r>
              <a:rPr lang="ru-RU" altLang="ru-RU" sz="1600" b="1" dirty="0" smtClean="0">
                <a:cs typeface="Times New Roman" pitchFamily="18" charset="0"/>
              </a:rPr>
              <a:t>ЛОР, Невролог, </a:t>
            </a:r>
            <a:r>
              <a:rPr lang="ru-RU" altLang="ru-RU" sz="1600" b="1" dirty="0" err="1" smtClean="0">
                <a:cs typeface="Times New Roman" pitchFamily="18" charset="0"/>
              </a:rPr>
              <a:t>Пульмонолог,Кардиолог</a:t>
            </a:r>
            <a:endParaRPr lang="ru-RU" altLang="ru-RU" sz="1600" b="1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altLang="ru-RU" sz="1600" b="1" u="sng" dirty="0" smtClean="0">
                <a:cs typeface="Times New Roman" pitchFamily="18" charset="0"/>
              </a:rPr>
              <a:t>Для женщин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altLang="ru-RU" sz="1600" b="1" dirty="0" smtClean="0">
                <a:cs typeface="Times New Roman" pitchFamily="18" charset="0"/>
              </a:rPr>
              <a:t>Акушер-гинеколог, Неонатолог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altLang="ru-RU" sz="1600" b="1" dirty="0" smtClean="0">
                <a:cs typeface="Times New Roman" pitchFamily="18" charset="0"/>
              </a:rPr>
              <a:t>Реаниматолог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altLang="ru-RU" sz="1600" b="1" u="sng" dirty="0" smtClean="0">
                <a:cs typeface="Times New Roman" pitchFamily="18" charset="0"/>
              </a:rPr>
              <a:t>Для больных хроническими заболеваниями: </a:t>
            </a:r>
            <a:r>
              <a:rPr lang="ru-RU" altLang="ru-RU" sz="1600" b="1" dirty="0" smtClean="0">
                <a:cs typeface="Times New Roman" pitchFamily="18" charset="0"/>
              </a:rPr>
              <a:t>эндокринолог, кардиолог, ЛОР,  пульмонолог, онколог, иммунолог, ревматолог, </a:t>
            </a:r>
            <a:r>
              <a:rPr lang="ru-RU" altLang="ru-RU" sz="1600" b="1" dirty="0" err="1" smtClean="0">
                <a:cs typeface="Times New Roman" pitchFamily="18" charset="0"/>
              </a:rPr>
              <a:t>трансплантолог</a:t>
            </a:r>
            <a:endParaRPr lang="ru-RU" altLang="ru-RU" sz="1600" b="1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sz="1600" b="1" u="sng" dirty="0" smtClean="0">
                <a:cs typeface="Times New Roman" pitchFamily="18" charset="0"/>
              </a:rPr>
              <a:t>Работа </a:t>
            </a:r>
            <a:r>
              <a:rPr lang="ru-RU" sz="1600" b="1" u="sng" dirty="0" err="1" smtClean="0">
                <a:cs typeface="Times New Roman" pitchFamily="18" charset="0"/>
              </a:rPr>
              <a:t>медорганизации</a:t>
            </a:r>
            <a:r>
              <a:rPr lang="ru-RU" sz="1600" b="1" u="sng" dirty="0" smtClean="0">
                <a:cs typeface="Times New Roman" pitchFamily="18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sz="1600" b="1" dirty="0" smtClean="0">
                <a:cs typeface="Times New Roman" pitchFamily="18" charset="0"/>
              </a:rPr>
              <a:t>Размещение актуального режима прививочных кабинетов на сайте, </a:t>
            </a:r>
            <a:r>
              <a:rPr lang="ru-RU" sz="1600" b="1" dirty="0" err="1" smtClean="0">
                <a:cs typeface="Times New Roman" pitchFamily="18" charset="0"/>
              </a:rPr>
              <a:t>соцсетях</a:t>
            </a:r>
            <a:r>
              <a:rPr lang="ru-RU" sz="1600" b="1" dirty="0" smtClean="0">
                <a:cs typeface="Times New Roman" pitchFamily="18" charset="0"/>
              </a:rPr>
              <a:t>, вести раздел «Новости», в котором говорится </a:t>
            </a:r>
            <a:r>
              <a:rPr lang="ru-RU" sz="1600" b="1" dirty="0" smtClean="0">
                <a:cs typeface="Times New Roman" pitchFamily="18" charset="0"/>
              </a:rPr>
              <a:t>об </a:t>
            </a:r>
            <a:r>
              <a:rPr lang="ru-RU" sz="1600" b="1" dirty="0" smtClean="0">
                <a:cs typeface="Times New Roman" pitchFamily="18" charset="0"/>
              </a:rPr>
              <a:t>отпуске, болезни врача, медсестры, куда можно обратиться в этот период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sz="1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altLang="ru-RU" sz="1600" b="1" u="sng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altLang="ru-RU" sz="1600" b="1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altLang="ru-RU" sz="1600" b="1" u="sng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altLang="ru-RU" sz="1600" b="1" u="sng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altLang="ru-RU" sz="1600" b="1" u="sng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altLang="ru-RU" sz="1600" dirty="0">
              <a:cs typeface="Times New Roman" pitchFamily="18" charset="0"/>
            </a:endParaRPr>
          </a:p>
          <a:p>
            <a:pPr marL="180975" indent="-180975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</a:pPr>
            <a:endParaRPr lang="ru-RU" altLang="ru-RU" sz="1600" b="1" dirty="0">
              <a:cs typeface="Times New Roman" pitchFamily="18" charset="0"/>
            </a:endParaRPr>
          </a:p>
          <a:p>
            <a:pPr marL="180975" indent="-180975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</a:pPr>
            <a:endParaRPr lang="ru-RU" altLang="ru-RU" sz="1600" b="1" dirty="0">
              <a:cs typeface="Times New Roman" pitchFamily="18" charset="0"/>
            </a:endParaRPr>
          </a:p>
          <a:p>
            <a:pPr marL="180975" indent="-180975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</a:pPr>
            <a:endParaRPr lang="ru-RU" altLang="ru-RU" sz="1600" b="1" dirty="0"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 rot="10800000">
            <a:off x="997527" y="2340570"/>
            <a:ext cx="4256475" cy="4328790"/>
          </a:xfrm>
          <a:prstGeom prst="round2Same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3"/>
          </p:nvPr>
        </p:nvSpPr>
        <p:spPr>
          <a:xfrm>
            <a:off x="985652" y="1700808"/>
            <a:ext cx="4268350" cy="639762"/>
          </a:xfrm>
          <a:prstGeom prst="round2Same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/>
              <a:t> Предложения</a:t>
            </a:r>
            <a:endParaRPr lang="ru-RU" dirty="0"/>
          </a:p>
        </p:txBody>
      </p:sp>
      <p:sp>
        <p:nvSpPr>
          <p:cNvPr id="17" name="Объект 6"/>
          <p:cNvSpPr>
            <a:spLocks noGrp="1"/>
          </p:cNvSpPr>
          <p:nvPr>
            <p:ph sz="quarter" idx="4"/>
          </p:nvPr>
        </p:nvSpPr>
        <p:spPr>
          <a:xfrm>
            <a:off x="985652" y="2340570"/>
            <a:ext cx="4257166" cy="4298355"/>
          </a:xfrm>
          <a:ln>
            <a:noFill/>
            <a:round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u="sng" dirty="0" smtClean="0">
                <a:cs typeface="Times New Roman" pitchFamily="18" charset="0"/>
              </a:rPr>
              <a:t>Что говорить? Как говорить?</a:t>
            </a:r>
          </a:p>
          <a:p>
            <a:pPr marL="0" indent="0">
              <a:buNone/>
            </a:pPr>
            <a:r>
              <a:rPr lang="ru-RU" sz="1600" b="1" dirty="0" smtClean="0">
                <a:cs typeface="Times New Roman" pitchFamily="18" charset="0"/>
              </a:rPr>
              <a:t>«Орудие производства», инструмент профессиональной деятельности врача – голос !</a:t>
            </a:r>
          </a:p>
          <a:p>
            <a:pPr marL="0" indent="0">
              <a:buNone/>
            </a:pPr>
            <a:r>
              <a:rPr lang="ru-RU" sz="1600" b="1" dirty="0" smtClean="0">
                <a:cs typeface="Times New Roman" pitchFamily="18" charset="0"/>
              </a:rPr>
              <a:t>Голос-визитная карточка человека, он подобен самому человеку:</a:t>
            </a:r>
          </a:p>
          <a:p>
            <a:pPr marL="0" indent="0">
              <a:buNone/>
            </a:pPr>
            <a:r>
              <a:rPr lang="ru-RU" sz="1600" b="1" dirty="0" smtClean="0">
                <a:cs typeface="Times New Roman" pitchFamily="18" charset="0"/>
              </a:rPr>
              <a:t>У дружелюбных-дружелюбный, у искренних-искренний. Скрыть свой голос невозможно.</a:t>
            </a:r>
          </a:p>
          <a:p>
            <a:pPr marL="0" indent="0">
              <a:buNone/>
            </a:pPr>
            <a:r>
              <a:rPr lang="ru-RU" sz="1600" b="1" dirty="0" smtClean="0">
                <a:cs typeface="Times New Roman" pitchFamily="18" charset="0"/>
              </a:rPr>
              <a:t>Голос-невербальный знак партнеру .Когда человек говорит он высказывает или мысль или мысль-чувство. Низкий голос ассоциируется с самодостаточностью, уверенностью, интеллектом. Человека с таким голосом окружающие воспринимают как знающего и более </a:t>
            </a:r>
            <a:r>
              <a:rPr lang="ru-RU" sz="1600" b="1" dirty="0" err="1" smtClean="0">
                <a:cs typeface="Times New Roman" pitchFamily="18" charset="0"/>
              </a:rPr>
              <a:t>авторитетеного</a:t>
            </a:r>
            <a:endParaRPr lang="ru-RU" sz="1600" b="1" dirty="0" smtClean="0"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252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150600" cy="633412"/>
          </a:xfrm>
        </p:spPr>
        <p:txBody>
          <a:bodyPr>
            <a:normAutofit/>
          </a:bodyPr>
          <a:lstStyle/>
          <a:p>
            <a:r>
              <a:rPr lang="ru-RU" altLang="ru-RU" sz="3600" b="1" smtClean="0">
                <a:solidFill>
                  <a:schemeClr val="tx2"/>
                </a:solidFill>
              </a:rPr>
              <a:t>Где ключ к успеху в вакцинопрофилактике?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57943"/>
            <a:ext cx="10515600" cy="5219020"/>
          </a:xfrm>
        </p:spPr>
        <p:txBody>
          <a:bodyPr>
            <a:normAutofit fontScale="92500"/>
          </a:bodyPr>
          <a:lstStyle/>
          <a:p>
            <a:pPr algn="just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В большинстве случаев </a:t>
            </a:r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родители склонны сотрудничать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Нарушение календаря вакцинации в большей степени связаны с недостаточным вниманием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ВРАЧЕЙ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к проблеме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«Анти-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антивакцинальная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» кампания прежде всего должна иметь целью образование врачей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- сокращение медицинских отводов от вакцинации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- внимание к вакцинальному статусу ребенка при 	  любом обращении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- информирование родителей о болезнях, от 	  	  которых можно вакцинировать ребенка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Вакцинация это не только право - но и коллективная обязанность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принуждение, а осознанная необходимость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общей культуры населения</a:t>
            </a:r>
          </a:p>
          <a:p>
            <a:pPr marL="0" indent="0" fontAlgn="base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97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474" y="1036166"/>
            <a:ext cx="6799051" cy="4785667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644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1036166"/>
            <a:ext cx="10515600" cy="5460168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прививку-это право на жизнь и здоровье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2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98761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доклада использованы материалы Итоговой Коллегии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Депздрава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Югры 2019год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Конференций по профилактике ИСМП в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г.Тюмени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2018год,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 год,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г.Екатеринбурге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2019год (материалы опубликованы на сайте НАСКИ)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03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4037205" y="-1654087"/>
            <a:ext cx="6455071" cy="10191824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3321910" y="-916812"/>
            <a:ext cx="6072230" cy="8763061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8115" name="AutoShape 51"/>
          <p:cNvSpPr>
            <a:spLocks noChangeArrowheads="1"/>
          </p:cNvSpPr>
          <p:nvPr/>
        </p:nvSpPr>
        <p:spPr bwMode="gray">
          <a:xfrm>
            <a:off x="2952772" y="428604"/>
            <a:ext cx="9239229" cy="1143008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Российской Федерации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рассматривается как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неотъемлемая часть государственной политики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 области здравоохранения (Федеральный закон от 17 сентября 1998 года №157-ФЗ «Об иммунопрофилактике инфекционных болезней»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666976" y="788111"/>
            <a:ext cx="508000" cy="519245"/>
            <a:chOff x="2078" y="1387"/>
            <a:chExt cx="1615" cy="2201"/>
          </a:xfrm>
        </p:grpSpPr>
        <p:sp>
          <p:nvSpPr>
            <p:cNvPr id="99377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8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0" name="Oval 56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0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2" name="Oval 58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2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28629" y="3786193"/>
            <a:ext cx="26005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Министерство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Здравоохранения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РФ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2" name="Picture 2" descr="http://www.garant.ru/files/7/1/918417/pict43-56583856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52" y="1285863"/>
            <a:ext cx="3143229" cy="2634241"/>
          </a:xfrm>
          <a:prstGeom prst="rect">
            <a:avLst/>
          </a:prstGeom>
          <a:noFill/>
        </p:spPr>
      </p:pic>
      <p:sp>
        <p:nvSpPr>
          <p:cNvPr id="63" name="AutoShape 51"/>
          <p:cNvSpPr>
            <a:spLocks noChangeArrowheads="1"/>
          </p:cNvSpPr>
          <p:nvPr/>
        </p:nvSpPr>
        <p:spPr bwMode="gray">
          <a:xfrm>
            <a:off x="4095736" y="1857364"/>
            <a:ext cx="8096264" cy="192882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соответствии с парадигмой современной медицины –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смещение приоритетов от лечения заболеваний к их предотвращению и поддержанию здоровья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обозначена как одно из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основных направлений профилактики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заболеваний и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формирования здорового образа жизни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(Г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осударственная программа Российской Федерации «Развитие здравоохранения», утвержденная постановлением Правительства Российской Федерации от 15 апреля 2014 года №294)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AutoShape 51"/>
          <p:cNvSpPr>
            <a:spLocks noChangeArrowheads="1"/>
          </p:cNvSpPr>
          <p:nvPr/>
        </p:nvSpPr>
        <p:spPr bwMode="gray">
          <a:xfrm>
            <a:off x="4095736" y="4071942"/>
            <a:ext cx="8096264" cy="1071570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 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инструмент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реализации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Концепции демографической политики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Российской Федерации на период до 2025 года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(Указ Президента Российской Федерации от 9 октября 2007 года №135), Послание Федеральному собранию – к 2030г войти – в клуб 80+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3809984" y="2574061"/>
            <a:ext cx="508000" cy="519245"/>
            <a:chOff x="2078" y="1387"/>
            <a:chExt cx="1615" cy="2201"/>
          </a:xfrm>
        </p:grpSpPr>
        <p:sp>
          <p:nvSpPr>
            <p:cNvPr id="99365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66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34" name="Oval 70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8" name="Oval 71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36" name="Oval 72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0" name="Oval 73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3809984" y="4360011"/>
            <a:ext cx="508000" cy="519245"/>
            <a:chOff x="2078" y="1387"/>
            <a:chExt cx="1615" cy="2201"/>
          </a:xfrm>
        </p:grpSpPr>
        <p:sp>
          <p:nvSpPr>
            <p:cNvPr id="99371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2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7" name="Oval 63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4" name="Oval 64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9" name="Oval 65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6" name="Oval 66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77" name="AutoShape 51"/>
          <p:cNvSpPr>
            <a:spLocks noChangeArrowheads="1"/>
          </p:cNvSpPr>
          <p:nvPr/>
        </p:nvSpPr>
        <p:spPr bwMode="gray">
          <a:xfrm>
            <a:off x="2666976" y="5429264"/>
            <a:ext cx="9525024" cy="121444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вакцинопрофилактики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заметно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расширились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сегодня это не только снижение заболеваемости и сокращение инвалидности и смертности, но и улучшение 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качества жизни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населения и обеспечение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активного долголетия</a:t>
            </a:r>
          </a:p>
        </p:txBody>
      </p: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2381224" y="5717333"/>
            <a:ext cx="474133" cy="519245"/>
            <a:chOff x="2078" y="1387"/>
            <a:chExt cx="1615" cy="2201"/>
          </a:xfrm>
        </p:grpSpPr>
        <p:sp>
          <p:nvSpPr>
            <p:cNvPr id="99353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54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48" name="Oval 84"/>
            <p:cNvSpPr>
              <a:spLocks noChangeArrowheads="1"/>
            </p:cNvSpPr>
            <p:nvPr/>
          </p:nvSpPr>
          <p:spPr bwMode="gray">
            <a:xfrm>
              <a:off x="2251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6" name="Oval 85"/>
            <p:cNvSpPr>
              <a:spLocks noChangeArrowheads="1"/>
            </p:cNvSpPr>
            <p:nvPr/>
          </p:nvSpPr>
          <p:spPr bwMode="gray">
            <a:xfrm>
              <a:off x="2254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50" name="Oval 86"/>
            <p:cNvSpPr>
              <a:spLocks noChangeArrowheads="1"/>
            </p:cNvSpPr>
            <p:nvPr/>
          </p:nvSpPr>
          <p:spPr bwMode="gray">
            <a:xfrm>
              <a:off x="2338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8" name="Oval 87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3166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508000"/>
            <a:ext cx="10861523" cy="829094"/>
          </a:xfrm>
        </p:spPr>
        <p:txBody>
          <a:bodyPr>
            <a:noAutofit/>
          </a:bodyPr>
          <a:lstStyle/>
          <a:p>
            <a:r>
              <a:rPr lang="ru-RU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64% ЛЕТАЛЬНЫХ ИСХОДОВ ДЕТЕЙ В МИРЕ ОБУСЛОВЛЕНЫ ИНФЕКЦИОННЫМИ ЗАБОЛЕВАНИЯМИ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784" y="4420680"/>
            <a:ext cx="12289482" cy="72229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64perc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62" y="1204686"/>
            <a:ext cx="10573238" cy="481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ffv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7" y="156755"/>
            <a:ext cx="10871993" cy="659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499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61257"/>
            <a:ext cx="11035695" cy="13087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cap="all" dirty="0" smtClean="0"/>
              <a:t/>
            </a:r>
            <a:br>
              <a:rPr lang="ru-RU" sz="2000" b="1" cap="all" dirty="0" smtClean="0"/>
            </a:br>
            <a:r>
              <a:rPr lang="ru-RU" sz="2000" b="1" cap="all" dirty="0" smtClean="0"/>
              <a:t/>
            </a:r>
            <a:br>
              <a:rPr lang="ru-RU" sz="2000" b="1" cap="all" dirty="0" smtClean="0"/>
            </a:br>
            <a:r>
              <a:rPr lang="ru-RU" sz="2000" b="1" cap="all" dirty="0"/>
              <a:t/>
            </a:r>
            <a:br>
              <a:rPr lang="ru-RU" sz="2000" b="1" cap="all" dirty="0"/>
            </a:br>
            <a: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КАЛЕНДАРИ </a:t>
            </a:r>
            <a:r>
              <a:rPr lang="ru-RU" sz="2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ПРИВИВОК РАЗНЫХ </a:t>
            </a:r>
            <a: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</a:t>
            </a:r>
            <a:b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ПРЕДУПРЕЖДАЕМЫХ БОЛЕЗНЕЙ ПО ВСЕМУ МИРУ И БОЛЕЗНИ, ВКЛЮЧЁННЫЕ В ОБЯЗАТЕЛЬНЫЕ НАЦИОНАЛЬНЫЕ КАЛЕНДАРИ ПРИВИВОК РАЗНЫХ СТРАН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1838" y="5664627"/>
            <a:ext cx="10238932" cy="108971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hislopreduprezhdb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78" y="1889185"/>
            <a:ext cx="9540816" cy="424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704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653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943" y="508000"/>
            <a:ext cx="11306628" cy="5413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календарь Ханты-Мансийского автономного округа – Югры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(утвержден приказом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Ханты-мансийского автономного округа –Югры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9нп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04 сентября 2017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года)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86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340"/>
          </a:xfrm>
        </p:spPr>
        <p:txBody>
          <a:bodyPr>
            <a:normAutofit/>
          </a:bodyPr>
          <a:lstStyle/>
          <a:p>
            <a:r>
              <a:rPr lang="ru-RU" altLang="ru-RU" sz="2400" b="1" dirty="0">
                <a:latin typeface="Tahoma" pitchFamily="34" charset="0"/>
                <a:cs typeface="Tahoma" pitchFamily="34" charset="0"/>
              </a:rPr>
              <a:t>Региональный  календарь профилактических прививок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38200" y="1088967"/>
            <a:ext cx="5181600" cy="5087996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правовой акт, устанавливающий сроки и порядок проведения гражданам профилактических </a:t>
            </a: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прививок</a:t>
            </a:r>
          </a:p>
          <a:p>
            <a:pPr algn="just">
              <a:defRPr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регионального календаря профилактических </a:t>
            </a: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прививок:</a:t>
            </a:r>
          </a:p>
          <a:p>
            <a:pPr lvl="0" algn="just"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иммунизацию «групп риска», приоритетных для территории  Ханты-мансийского автономного округа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Югры</a:t>
            </a:r>
          </a:p>
          <a:p>
            <a:pPr algn="just"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альтернативную иммунизацию путем информирования врачей поликлиник  и населения о возможностях использования всех вакцин, зарегистрированных в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  <a:p>
            <a:pPr lvl="0" algn="just"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организационно – методическое сопровождение вакцинопрофилактики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1600" dirty="0">
              <a:solidFill>
                <a:srgbClr val="FFFB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1022466"/>
            <a:ext cx="5181600" cy="515449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alt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Законодательная база реализации календаря профилактических прививок:</a:t>
            </a:r>
          </a:p>
          <a:p>
            <a:pPr algn="ctr">
              <a:defRPr/>
            </a:pPr>
            <a:endParaRPr lang="ru-RU" altLang="ru-RU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Федеральный закон от 17.09.1998 г. № 157-ФЗ «Об иммунопрофилактике инфекционных болезней»</a:t>
            </a:r>
          </a:p>
          <a:p>
            <a:pPr>
              <a:defRPr/>
            </a:pPr>
            <a:endParaRPr lang="ru-RU" altLang="ru-RU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Приказ МЗ РФ от 21.03.2014 года № 125н «Об утверждении национального календаря профилактических прививок и календаря профилактических прививок по эпидемическим показаниям»</a:t>
            </a:r>
          </a:p>
          <a:p>
            <a:pPr>
              <a:defRPr/>
            </a:pPr>
            <a:endParaRPr lang="ru-RU" altLang="ru-RU" b="1" dirty="0">
              <a:solidFill>
                <a:srgbClr val="FFFBFF"/>
              </a:solidFill>
              <a:latin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385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1524000" y="260351"/>
            <a:ext cx="9144000" cy="90011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alt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Структура регионального календаря</a:t>
            </a:r>
            <a:r>
              <a:rPr lang="ru-RU" alt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ru-RU" alt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alt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ru-RU" alt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Tahoma" pitchFamily="34" charset="0"/>
              </a:rPr>
              <a:t>  </a:t>
            </a:r>
          </a:p>
        </p:txBody>
      </p:sp>
      <p:graphicFrame>
        <p:nvGraphicFramePr>
          <p:cNvPr id="7" name="Схема 6">
            <a:extLst/>
          </p:cNvPr>
          <p:cNvGraphicFramePr/>
          <p:nvPr/>
        </p:nvGraphicFramePr>
        <p:xfrm>
          <a:off x="1667508" y="1340768"/>
          <a:ext cx="8676964" cy="4644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580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1966</Words>
  <Application>Microsoft Office PowerPoint</Application>
  <PresentationFormat>Произвольный</PresentationFormat>
  <Paragraphs>315</Paragraphs>
  <Slides>26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ОКОЛО 64% ЛЕТАЛЬНЫХ ИСХОДОВ ДЕТЕЙ В МИРЕ ОБУСЛОВЛЕНЫ ИНФЕКЦИОННЫМИ ЗАБОЛЕВАНИЯМИ </vt:lpstr>
      <vt:lpstr>Презентация PowerPoint</vt:lpstr>
      <vt:lpstr>   КАЛЕНДАРИ ПРИВИВОК РАЗНЫХ СТРАН ЧИСЛО ПРЕДУПРЕЖДАЕМЫХ БОЛЕЗНЕЙ ПО ВСЕМУ МИРУ И БОЛЕЗНИ, ВКЛЮЧЁННЫЕ В ОБЯЗАТЕЛЬНЫЕ НАЦИОНАЛЬНЫЕ КАЛЕНДАРИ ПРИВИВОК РАЗНЫХ СТРАН   </vt:lpstr>
      <vt:lpstr>       </vt:lpstr>
      <vt:lpstr>Региональный  календарь профилактических прививок </vt:lpstr>
      <vt:lpstr>Структура регионального календаря    </vt:lpstr>
      <vt:lpstr> </vt:lpstr>
      <vt:lpstr>  Приоритетные инфекционные болезни в ХМАО-Югре   </vt:lpstr>
      <vt:lpstr>Возраста, контингенты ,инфекционные заболевания регионального календаря</vt:lpstr>
      <vt:lpstr>Возраста, контингенты ,инфекционные заболевания регионального календаря</vt:lpstr>
      <vt:lpstr>Возраста, контингенты ,инфекционные заболевания регионального календаря</vt:lpstr>
      <vt:lpstr>Ветряная оспа – необходимость вакцинации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ответов врачей на вопрос: «Достаточно ли информации о вакцинопрофилактике Вы имеете?» </vt:lpstr>
      <vt:lpstr>Мнение: слишком много уколов!</vt:lpstr>
      <vt:lpstr>Презентация PowerPoint</vt:lpstr>
      <vt:lpstr>Презентация PowerPoint</vt:lpstr>
      <vt:lpstr>Где ключ к успеху в вакцинопрофилактике?</vt:lpstr>
      <vt:lpstr>Благодарю за внимание!</vt:lpstr>
      <vt:lpstr>При подготовке доклада использованы материалы Итоговой Коллегии Депздрава Югры 2019год Конференций по профилактике ИСМП в г.Тюмени 2018год, г.Москве 2018 год, г.Екатеринбурге 2019год (материалы опубликованы на сайте НАСКИ)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календарь Ханты-Мансийского автономного округа – Югры: достоинства, проблемы пути совершенствования</dc:title>
  <dc:creator>ЕжоваОА</dc:creator>
  <cp:lastModifiedBy>SklyarovaMS</cp:lastModifiedBy>
  <cp:revision>61</cp:revision>
  <cp:lastPrinted>2019-05-14T07:29:46Z</cp:lastPrinted>
  <dcterms:created xsi:type="dcterms:W3CDTF">2019-05-11T03:25:02Z</dcterms:created>
  <dcterms:modified xsi:type="dcterms:W3CDTF">2019-05-14T07:35:30Z</dcterms:modified>
</cp:coreProperties>
</file>